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257" r:id="rId2"/>
    <p:sldId id="337" r:id="rId3"/>
    <p:sldId id="327" r:id="rId4"/>
    <p:sldId id="328" r:id="rId5"/>
    <p:sldId id="338" r:id="rId6"/>
    <p:sldId id="329" r:id="rId7"/>
    <p:sldId id="330" r:id="rId8"/>
    <p:sldId id="331" r:id="rId9"/>
    <p:sldId id="332" r:id="rId10"/>
    <p:sldId id="333" r:id="rId11"/>
    <p:sldId id="334" r:id="rId12"/>
    <p:sldId id="335" r:id="rId13"/>
    <p:sldId id="336" r:id="rId14"/>
    <p:sldId id="305" r:id="rId15"/>
    <p:sldId id="275" r:id="rId16"/>
    <p:sldId id="292" r:id="rId17"/>
    <p:sldId id="293" r:id="rId18"/>
    <p:sldId id="294" r:id="rId19"/>
    <p:sldId id="276" r:id="rId20"/>
    <p:sldId id="302" r:id="rId21"/>
    <p:sldId id="303" r:id="rId22"/>
    <p:sldId id="344" r:id="rId23"/>
    <p:sldId id="278" r:id="rId24"/>
    <p:sldId id="277" r:id="rId25"/>
    <p:sldId id="304" r:id="rId26"/>
    <p:sldId id="341" r:id="rId27"/>
    <p:sldId id="345" r:id="rId28"/>
    <p:sldId id="342" r:id="rId29"/>
    <p:sldId id="343" r:id="rId30"/>
    <p:sldId id="270" r:id="rId31"/>
    <p:sldId id="306" r:id="rId32"/>
    <p:sldId id="309" r:id="rId33"/>
    <p:sldId id="310" r:id="rId34"/>
    <p:sldId id="311" r:id="rId35"/>
    <p:sldId id="312" r:id="rId36"/>
    <p:sldId id="313" r:id="rId37"/>
    <p:sldId id="315" r:id="rId38"/>
    <p:sldId id="316" r:id="rId39"/>
    <p:sldId id="317" r:id="rId40"/>
    <p:sldId id="318" r:id="rId41"/>
    <p:sldId id="319" r:id="rId42"/>
    <p:sldId id="320" r:id="rId43"/>
    <p:sldId id="339" r:id="rId44"/>
    <p:sldId id="340" r:id="rId45"/>
    <p:sldId id="322" r:id="rId46"/>
    <p:sldId id="323" r:id="rId47"/>
    <p:sldId id="324" r:id="rId48"/>
    <p:sldId id="325" r:id="rId49"/>
    <p:sldId id="32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6E587-75C1-BA4E-AC4F-5E6784E11746}" type="datetimeFigureOut">
              <a:rPr lang="en-US" smtClean="0"/>
              <a:pPr/>
              <a:t>9/18/20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38E8F-F63B-1F49-ABFC-51B868241CFA}" type="slidenum">
              <a:rPr lang="en-US" smtClean="0"/>
              <a:pPr/>
              <a:t>‹N°›</a:t>
            </a:fld>
            <a:endParaRPr lang="en-US"/>
          </a:p>
        </p:txBody>
      </p:sp>
    </p:spTree>
    <p:extLst>
      <p:ext uri="{BB962C8B-B14F-4D97-AF65-F5344CB8AC3E}">
        <p14:creationId xmlns:p14="http://schemas.microsoft.com/office/powerpoint/2010/main" val="235337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Bienvenue</a:t>
            </a:r>
            <a:r>
              <a:rPr lang="en-US" dirty="0"/>
              <a:t> </a:t>
            </a:r>
            <a:r>
              <a:rPr lang="en-US" dirty="0" err="1"/>
              <a:t>dans</a:t>
            </a:r>
            <a:r>
              <a:rPr lang="en-US" dirty="0"/>
              <a:t> le Master; </a:t>
            </a:r>
            <a:r>
              <a:rPr lang="en-US" dirty="0" err="1"/>
              <a:t>jumelé</a:t>
            </a:r>
            <a:r>
              <a:rPr lang="en-US" dirty="0"/>
              <a:t> au Master en Spectacle vivant au </a:t>
            </a:r>
            <a:r>
              <a:rPr lang="en-US" dirty="0" err="1"/>
              <a:t>sein</a:t>
            </a:r>
            <a:r>
              <a:rPr lang="en-US" dirty="0"/>
              <a:t> du Master</a:t>
            </a:r>
            <a:r>
              <a:rPr lang="en-US" baseline="0" dirty="0"/>
              <a:t> en Arts du Spectacle; au </a:t>
            </a:r>
            <a:r>
              <a:rPr lang="en-US" baseline="0" dirty="0" err="1"/>
              <a:t>sein</a:t>
            </a:r>
            <a:r>
              <a:rPr lang="en-US" baseline="0" dirty="0"/>
              <a:t> du </a:t>
            </a:r>
            <a:r>
              <a:rPr lang="en-US" baseline="0" dirty="0" err="1"/>
              <a:t>Département</a:t>
            </a:r>
            <a:r>
              <a:rPr lang="en-US" baseline="0" dirty="0"/>
              <a:t> SIC de la </a:t>
            </a:r>
            <a:r>
              <a:rPr lang="en-US" baseline="0" dirty="0" err="1"/>
              <a:t>Faculté</a:t>
            </a:r>
            <a:r>
              <a:rPr lang="en-US" baseline="0" dirty="0"/>
              <a:t> </a:t>
            </a:r>
            <a:r>
              <a:rPr lang="en-US" baseline="0" dirty="0" err="1"/>
              <a:t>Lettres</a:t>
            </a:r>
            <a:r>
              <a:rPr lang="en-US" baseline="0" dirty="0"/>
              <a:t>, </a:t>
            </a:r>
            <a:r>
              <a:rPr lang="en-US" baseline="0" dirty="0" err="1"/>
              <a:t>Traduction</a:t>
            </a:r>
            <a:r>
              <a:rPr lang="en-US" baseline="0" dirty="0"/>
              <a:t>, Communication. </a:t>
            </a:r>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a:t>
            </a:fld>
            <a:endParaRPr lang="en-US"/>
          </a:p>
        </p:txBody>
      </p:sp>
    </p:spTree>
    <p:extLst>
      <p:ext uri="{BB962C8B-B14F-4D97-AF65-F5344CB8AC3E}">
        <p14:creationId xmlns:p14="http://schemas.microsoft.com/office/powerpoint/2010/main" val="107114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Réduction</a:t>
            </a:r>
            <a:r>
              <a:rPr lang="fr-BE" baseline="0" noProof="0" dirty="0"/>
              <a:t> sur l’abonnement de la Cinematek!!!</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19</a:t>
            </a:fld>
            <a:endParaRPr lang="en-US"/>
          </a:p>
        </p:txBody>
      </p:sp>
    </p:spTree>
    <p:extLst>
      <p:ext uri="{BB962C8B-B14F-4D97-AF65-F5344CB8AC3E}">
        <p14:creationId xmlns:p14="http://schemas.microsoft.com/office/powerpoint/2010/main" val="94692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En tant qu’étudiant.e.s</a:t>
            </a:r>
            <a:r>
              <a:rPr lang="fr-BE" baseline="0" noProof="0" dirty="0"/>
              <a:t> =&gt; </a:t>
            </a:r>
            <a:r>
              <a:rPr lang="fr-BE" noProof="0" dirty="0"/>
              <a:t>Réduction</a:t>
            </a:r>
            <a:r>
              <a:rPr lang="fr-BE" baseline="0" noProof="0" dirty="0"/>
              <a:t> sur l’abonnement de la Cinematek!!!</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20</a:t>
            </a:fld>
            <a:endParaRPr lang="en-US"/>
          </a:p>
        </p:txBody>
      </p:sp>
    </p:spTree>
    <p:extLst>
      <p:ext uri="{BB962C8B-B14F-4D97-AF65-F5344CB8AC3E}">
        <p14:creationId xmlns:p14="http://schemas.microsoft.com/office/powerpoint/2010/main" val="94692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Souligner</a:t>
            </a:r>
            <a:r>
              <a:rPr lang="fr-BE" baseline="0" noProof="0" dirty="0"/>
              <a:t> que Nicole travaille pour plusieurs secrétariats et qu’il faut respecter les horaires dévoués à chaque Master</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21</a:t>
            </a:fld>
            <a:endParaRPr lang="en-US"/>
          </a:p>
        </p:txBody>
      </p:sp>
    </p:spTree>
    <p:extLst>
      <p:ext uri="{BB962C8B-B14F-4D97-AF65-F5344CB8AC3E}">
        <p14:creationId xmlns:p14="http://schemas.microsoft.com/office/powerpoint/2010/main" val="94692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Souligner</a:t>
            </a:r>
            <a:r>
              <a:rPr lang="fr-BE" baseline="0" noProof="0" dirty="0"/>
              <a:t> que Nicole travaille pour plusieurs secrétariats et qu’il faut respecter les horaires dévoués à chaque Master</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22</a:t>
            </a:fld>
            <a:endParaRPr lang="en-US"/>
          </a:p>
        </p:txBody>
      </p:sp>
    </p:spTree>
    <p:extLst>
      <p:ext uri="{BB962C8B-B14F-4D97-AF65-F5344CB8AC3E}">
        <p14:creationId xmlns:p14="http://schemas.microsoft.com/office/powerpoint/2010/main" val="94692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Cours</a:t>
            </a:r>
            <a:r>
              <a:rPr lang="fr-BE" baseline="0" noProof="0" dirty="0"/>
              <a:t> seront encore organisés à la Cinematek (55 étudiant.e.s max) – à voir avec Nicole</a:t>
            </a:r>
          </a:p>
          <a:p>
            <a:r>
              <a:rPr lang="fr-BE" baseline="0" noProof="0" dirty="0"/>
              <a:t>Devront voir beaucoup de films durant l’année - Pour location des films =&gt; Comptoir Sésame (peut en principe emprunter les DVDs, non payant) + Point Culture (payant mais abonnement spécial pour les étudiant.e.s). En fonction des enseignant.e.s et de la crise Covid, il y aura sans doute aussi des accès en ligne.</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24</a:t>
            </a:fld>
            <a:endParaRPr lang="en-US"/>
          </a:p>
        </p:txBody>
      </p:sp>
    </p:spTree>
    <p:extLst>
      <p:ext uri="{BB962C8B-B14F-4D97-AF65-F5344CB8AC3E}">
        <p14:creationId xmlns:p14="http://schemas.microsoft.com/office/powerpoint/2010/main" val="334874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Dynamisme du</a:t>
            </a:r>
            <a:r>
              <a:rPr lang="fr-BE" baseline="0" noProof="0" dirty="0"/>
              <a:t> Master, c’est vous qui le créez: à vous d’organiser des visions de groupe (peux réserver des locaux pour vous dans une bonne coordination), de tisser des liens, même de proposer des projets ensemble (Prix Van Huele – activités)</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30</a:t>
            </a:fld>
            <a:endParaRPr lang="en-US"/>
          </a:p>
        </p:txBody>
      </p:sp>
    </p:spTree>
    <p:extLst>
      <p:ext uri="{BB962C8B-B14F-4D97-AF65-F5344CB8AC3E}">
        <p14:creationId xmlns:p14="http://schemas.microsoft.com/office/powerpoint/2010/main" val="346468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Terminologie</a:t>
            </a:r>
            <a:r>
              <a:rPr lang="fr-BE" baseline="0" noProof="0" dirty="0"/>
              <a:t> =&gt; crédits (5 ECTS ou 10 ECTS), charge de travail en conséquence (informations sur les fiches de cours)</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3</a:t>
            </a:fld>
            <a:endParaRPr lang="en-US"/>
          </a:p>
        </p:txBody>
      </p:sp>
    </p:spTree>
    <p:extLst>
      <p:ext uri="{BB962C8B-B14F-4D97-AF65-F5344CB8AC3E}">
        <p14:creationId xmlns:p14="http://schemas.microsoft.com/office/powerpoint/2010/main" val="203831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noProof="0" dirty="0"/>
              <a:t>VERIFIER DATE CHOIX</a:t>
            </a:r>
            <a:r>
              <a:rPr lang="fr-BE" baseline="0" noProof="0" dirty="0"/>
              <a:t> DU SUJET DE MEMOIRE AVEC NICOLE</a:t>
            </a:r>
            <a:endParaRPr lang="fr-BE" noProof="0"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4</a:t>
            </a:fld>
            <a:endParaRPr lang="en-US"/>
          </a:p>
        </p:txBody>
      </p:sp>
    </p:spTree>
    <p:extLst>
      <p:ext uri="{BB962C8B-B14F-4D97-AF65-F5344CB8AC3E}">
        <p14:creationId xmlns:p14="http://schemas.microsoft.com/office/powerpoint/2010/main" val="366956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gehol.ulb.ac.be</a:t>
            </a:r>
            <a:r>
              <a:rPr lang="en-US" dirty="0"/>
              <a:t>/</a:t>
            </a:r>
            <a:r>
              <a:rPr lang="en-US" dirty="0" err="1"/>
              <a:t>gehol</a:t>
            </a:r>
            <a:r>
              <a:rPr lang="en-US" dirty="0"/>
              <a:t>/</a:t>
            </a:r>
            <a:r>
              <a:rPr lang="en-US" dirty="0" err="1"/>
              <a:t>Vue</a:t>
            </a:r>
            <a:r>
              <a:rPr lang="en-US" dirty="0"/>
              <a:t>/</a:t>
            </a:r>
            <a:r>
              <a:rPr lang="en-US" dirty="0" err="1"/>
              <a:t>HoraireAnnet.php</a:t>
            </a:r>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10</a:t>
            </a:fld>
            <a:endParaRPr lang="en-US"/>
          </a:p>
        </p:txBody>
      </p:sp>
    </p:spTree>
    <p:extLst>
      <p:ext uri="{BB962C8B-B14F-4D97-AF65-F5344CB8AC3E}">
        <p14:creationId xmlns:p14="http://schemas.microsoft.com/office/powerpoint/2010/main" val="247782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Indispensable: </a:t>
            </a:r>
            <a:r>
              <a:rPr lang="en-US" dirty="0" err="1"/>
              <a:t>l’adresse</a:t>
            </a:r>
            <a:r>
              <a:rPr lang="en-US" dirty="0"/>
              <a:t> mail ULB!!! =&gt; </a:t>
            </a:r>
            <a:r>
              <a:rPr lang="en-US" dirty="0" err="1"/>
              <a:t>informations</a:t>
            </a:r>
            <a:r>
              <a:rPr lang="en-US" dirty="0"/>
              <a:t> </a:t>
            </a:r>
            <a:r>
              <a:rPr lang="en-US" dirty="0" err="1"/>
              <a:t>communiquées</a:t>
            </a:r>
            <a:r>
              <a:rPr lang="en-US" dirty="0"/>
              <a:t> par mail + via </a:t>
            </a:r>
            <a:r>
              <a:rPr lang="en-US" dirty="0" err="1"/>
              <a:t>l’UV</a:t>
            </a:r>
            <a:r>
              <a:rPr lang="en-US" dirty="0"/>
              <a:t> des </a:t>
            </a:r>
            <a:r>
              <a:rPr lang="en-US" dirty="0" err="1"/>
              <a:t>cours</a:t>
            </a:r>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12</a:t>
            </a:fld>
            <a:endParaRPr lang="en-US"/>
          </a:p>
        </p:txBody>
      </p:sp>
    </p:spTree>
    <p:extLst>
      <p:ext uri="{BB962C8B-B14F-4D97-AF65-F5344CB8AC3E}">
        <p14:creationId xmlns:p14="http://schemas.microsoft.com/office/powerpoint/2010/main" val="346420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15</a:t>
            </a:fld>
            <a:endParaRPr lang="en-US"/>
          </a:p>
        </p:txBody>
      </p:sp>
    </p:spTree>
    <p:extLst>
      <p:ext uri="{BB962C8B-B14F-4D97-AF65-F5344CB8AC3E}">
        <p14:creationId xmlns:p14="http://schemas.microsoft.com/office/powerpoint/2010/main" val="290966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a:t>
            </a:r>
            <a:r>
              <a:rPr lang="en-US" dirty="0" err="1"/>
              <a:t>une</a:t>
            </a:r>
            <a:r>
              <a:rPr lang="en-US" dirty="0"/>
              <a:t> </a:t>
            </a:r>
            <a:r>
              <a:rPr lang="en-US" dirty="0" err="1"/>
              <a:t>école</a:t>
            </a:r>
            <a:r>
              <a:rPr lang="en-US" dirty="0"/>
              <a:t> de </a:t>
            </a:r>
            <a:r>
              <a:rPr lang="en-US" dirty="0" err="1"/>
              <a:t>cinéma</a:t>
            </a:r>
            <a:r>
              <a:rPr lang="en-US" dirty="0"/>
              <a:t> (</a:t>
            </a:r>
            <a:r>
              <a:rPr lang="en-US" dirty="0" err="1"/>
              <a:t>différencier</a:t>
            </a:r>
            <a:r>
              <a:rPr lang="en-US" dirty="0"/>
              <a:t> avec les </a:t>
            </a:r>
            <a:r>
              <a:rPr lang="en-US" dirty="0" err="1"/>
              <a:t>écoles</a:t>
            </a:r>
            <a:r>
              <a:rPr lang="en-US" baseline="0" dirty="0"/>
              <a:t> </a:t>
            </a:r>
            <a:r>
              <a:rPr lang="en-US" baseline="0" dirty="0" err="1"/>
              <a:t>comme</a:t>
            </a:r>
            <a:r>
              <a:rPr lang="en-US" baseline="0" dirty="0"/>
              <a:t> INSAS, IAD, etc.) + </a:t>
            </a:r>
            <a:r>
              <a:rPr lang="en-US" b="1" baseline="0" dirty="0"/>
              <a:t>pas de </a:t>
            </a:r>
            <a:r>
              <a:rPr lang="en-US" b="1" baseline="0" dirty="0" err="1"/>
              <a:t>séparation</a:t>
            </a:r>
            <a:r>
              <a:rPr lang="en-US" b="1" baseline="0" dirty="0"/>
              <a:t> </a:t>
            </a:r>
            <a:r>
              <a:rPr lang="en-US" baseline="0" dirty="0"/>
              <a:t>entre les </a:t>
            </a:r>
            <a:r>
              <a:rPr lang="en-US" baseline="0" dirty="0" err="1"/>
              <a:t>cours</a:t>
            </a:r>
            <a:r>
              <a:rPr lang="en-US" baseline="0" dirty="0"/>
              <a:t> </a:t>
            </a:r>
            <a:r>
              <a:rPr lang="en-US" baseline="0" dirty="0" err="1"/>
              <a:t>pratiques</a:t>
            </a:r>
            <a:r>
              <a:rPr lang="en-US" baseline="0" dirty="0"/>
              <a:t> et </a:t>
            </a:r>
            <a:r>
              <a:rPr lang="en-US" baseline="0" dirty="0" err="1"/>
              <a:t>théoriques</a:t>
            </a:r>
            <a:r>
              <a:rPr lang="en-US" baseline="0" dirty="0"/>
              <a:t> (les </a:t>
            </a:r>
            <a:r>
              <a:rPr lang="en-US" baseline="0" dirty="0" err="1"/>
              <a:t>uns</a:t>
            </a:r>
            <a:r>
              <a:rPr lang="en-US" baseline="0" dirty="0"/>
              <a:t> </a:t>
            </a:r>
            <a:r>
              <a:rPr lang="en-US" baseline="0" dirty="0" err="1"/>
              <a:t>doivent</a:t>
            </a:r>
            <a:r>
              <a:rPr lang="en-US" baseline="0" dirty="0"/>
              <a:t> </a:t>
            </a:r>
            <a:r>
              <a:rPr lang="en-US" baseline="0" dirty="0" err="1"/>
              <a:t>nourrir</a:t>
            </a:r>
            <a:r>
              <a:rPr lang="en-US" baseline="0" dirty="0"/>
              <a:t> les </a:t>
            </a:r>
            <a:r>
              <a:rPr lang="en-US" baseline="0" dirty="0" err="1"/>
              <a:t>autres</a:t>
            </a:r>
            <a:r>
              <a:rPr lang="en-US" baseline="0" dirty="0"/>
              <a:t>)+ </a:t>
            </a:r>
            <a:r>
              <a:rPr lang="en-US" baseline="0" dirty="0" err="1"/>
              <a:t>présence</a:t>
            </a:r>
            <a:r>
              <a:rPr lang="en-US" baseline="0" dirty="0"/>
              <a:t> indispensable  =&gt; </a:t>
            </a:r>
            <a:r>
              <a:rPr lang="en-US" baseline="0" dirty="0" err="1"/>
              <a:t>doivent</a:t>
            </a:r>
            <a:r>
              <a:rPr lang="en-US" baseline="0" dirty="0"/>
              <a:t> se plier aux </a:t>
            </a:r>
            <a:r>
              <a:rPr lang="en-US" baseline="0" dirty="0" err="1"/>
              <a:t>deux</a:t>
            </a:r>
            <a:r>
              <a:rPr lang="en-US" baseline="0" dirty="0"/>
              <a:t> </a:t>
            </a:r>
            <a:r>
              <a:rPr lang="en-US" baseline="0" dirty="0" err="1"/>
              <a:t>approche</a:t>
            </a:r>
            <a:r>
              <a:rPr lang="en-US" baseline="0" dirty="0"/>
              <a:t>. </a:t>
            </a:r>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16</a:t>
            </a:fld>
            <a:endParaRPr lang="en-US"/>
          </a:p>
        </p:txBody>
      </p:sp>
    </p:spTree>
    <p:extLst>
      <p:ext uri="{BB962C8B-B14F-4D97-AF65-F5344CB8AC3E}">
        <p14:creationId xmlns:p14="http://schemas.microsoft.com/office/powerpoint/2010/main" val="290966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Organisation</a:t>
            </a:r>
            <a:r>
              <a:rPr lang="en-US" baseline="0" dirty="0"/>
              <a:t> de </a:t>
            </a:r>
            <a:r>
              <a:rPr lang="en-US" baseline="0" dirty="0" err="1"/>
              <a:t>colloques</a:t>
            </a:r>
            <a:r>
              <a:rPr lang="en-US" baseline="0" dirty="0"/>
              <a:t>, </a:t>
            </a:r>
            <a:r>
              <a:rPr lang="en-US" baseline="0" dirty="0" err="1"/>
              <a:t>d’activités</a:t>
            </a:r>
            <a:r>
              <a:rPr lang="en-US" baseline="0" dirty="0"/>
              <a:t> </a:t>
            </a:r>
            <a:r>
              <a:rPr lang="en-US" baseline="0" dirty="0" err="1"/>
              <a:t>diverses</a:t>
            </a:r>
            <a:r>
              <a:rPr lang="en-US" baseline="0" dirty="0"/>
              <a:t> au </a:t>
            </a:r>
            <a:r>
              <a:rPr lang="en-US" baseline="0" dirty="0" err="1"/>
              <a:t>sein</a:t>
            </a:r>
            <a:r>
              <a:rPr lang="en-US" baseline="0" dirty="0"/>
              <a:t> des </a:t>
            </a:r>
            <a:r>
              <a:rPr lang="en-US" baseline="0" dirty="0" err="1"/>
              <a:t>cours</a:t>
            </a:r>
            <a:r>
              <a:rPr lang="en-US" baseline="0" dirty="0"/>
              <a:t> (Master class </a:t>
            </a:r>
            <a:r>
              <a:rPr lang="en-US" baseline="0" dirty="0" err="1"/>
              <a:t>Bernheim</a:t>
            </a:r>
            <a:r>
              <a:rPr lang="en-US" baseline="0" dirty="0"/>
              <a:t>, </a:t>
            </a:r>
            <a:r>
              <a:rPr lang="en-US" baseline="0" dirty="0" err="1"/>
              <a:t>anciens</a:t>
            </a:r>
            <a:r>
              <a:rPr lang="en-US" baseline="0" dirty="0"/>
              <a:t> </a:t>
            </a:r>
            <a:r>
              <a:rPr lang="en-US" baseline="0" dirty="0" err="1"/>
              <a:t>étudiant.es</a:t>
            </a:r>
            <a:r>
              <a:rPr lang="en-US" baseline="0" dirty="0"/>
              <a:t>, etc.)</a:t>
            </a:r>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17</a:t>
            </a:fld>
            <a:endParaRPr lang="en-US"/>
          </a:p>
        </p:txBody>
      </p:sp>
    </p:spTree>
    <p:extLst>
      <p:ext uri="{BB962C8B-B14F-4D97-AF65-F5344CB8AC3E}">
        <p14:creationId xmlns:p14="http://schemas.microsoft.com/office/powerpoint/2010/main" val="290966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38E8F-F63B-1F49-ABFC-51B868241CFA}" type="slidenum">
              <a:rPr lang="en-US" smtClean="0"/>
              <a:pPr/>
              <a:t>18</a:t>
            </a:fld>
            <a:endParaRPr lang="en-US"/>
          </a:p>
        </p:txBody>
      </p:sp>
    </p:spTree>
    <p:extLst>
      <p:ext uri="{BB962C8B-B14F-4D97-AF65-F5344CB8AC3E}">
        <p14:creationId xmlns:p14="http://schemas.microsoft.com/office/powerpoint/2010/main" val="290966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9F25975C-8F17-7D43-BD97-E871671B0FA5}" type="datetimeFigureOut">
              <a:rPr lang="en-US" smtClean="0"/>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9F25975C-8F17-7D43-BD97-E871671B0FA5}" type="datetimeFigureOut">
              <a:rPr lang="en-US" smtClean="0"/>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9F25975C-8F17-7D43-BD97-E871671B0FA5}" type="datetimeFigureOut">
              <a:rPr lang="en-US" smtClean="0"/>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9F25975C-8F17-7D43-BD97-E871671B0FA5}" type="datetimeFigureOut">
              <a:rPr lang="en-US" smtClean="0"/>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9F25975C-8F17-7D43-BD97-E871671B0FA5}" type="datetimeFigureOut">
              <a:rPr lang="en-US" smtClean="0"/>
              <a:pPr/>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9F25975C-8F17-7D43-BD97-E871671B0FA5}" type="datetimeFigureOut">
              <a:rPr lang="en-US" smtClean="0"/>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9F25975C-8F17-7D43-BD97-E871671B0FA5}" type="datetimeFigureOut">
              <a:rPr lang="en-US" smtClean="0"/>
              <a:pPr/>
              <a:t>9/18/20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9F25975C-8F17-7D43-BD97-E871671B0FA5}" type="datetimeFigureOut">
              <a:rPr lang="en-US" smtClean="0"/>
              <a:pPr/>
              <a:t>9/18/20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975C-8F17-7D43-BD97-E871671B0FA5}" type="datetimeFigureOut">
              <a:rPr lang="en-US" smtClean="0"/>
              <a:pPr/>
              <a:t>9/18/20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9F25975C-8F17-7D43-BD97-E871671B0FA5}" type="datetimeFigureOut">
              <a:rPr lang="en-US" smtClean="0"/>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9F25975C-8F17-7D43-BD97-E871671B0FA5}" type="datetimeFigureOut">
              <a:rPr lang="en-US" smtClean="0"/>
              <a:pPr/>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4AA51-1D97-AC4C-8F3A-792C27715DF5}" type="slidenum">
              <a:rPr lang="en-US" smtClean="0"/>
              <a:pPr/>
              <a:t>‹N°›</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975C-8F17-7D43-BD97-E871671B0FA5}" type="datetimeFigureOut">
              <a:rPr lang="en-US" smtClean="0"/>
              <a:pPr/>
              <a:t>9/18/20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4AA51-1D97-AC4C-8F3A-792C27715DF5}" type="slidenum">
              <a:rPr lang="en-US" smtClean="0"/>
              <a:pPr/>
              <a:t>‹N°›</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on-ulb.ulb.ac.b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cinematek.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antoine.pickels@lacambre.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Emilie.Garcia.Guillen@ulb.ac.b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ulb.be/fr/partir-ou-venir-en-echange/partir" TargetMode="External"/><Relationship Id="rId2" Type="http://schemas.openxmlformats.org/officeDocument/2006/relationships/hyperlink" Target="https://ltc.ulb.be/partir-a-l-etranger" TargetMode="External"/><Relationship Id="rId1" Type="http://schemas.openxmlformats.org/officeDocument/2006/relationships/slideLayout" Target="../slideLayouts/slideLayout2.xml"/><Relationship Id="rId5" Type="http://schemas.openxmlformats.org/officeDocument/2006/relationships/hyperlink" Target="mailto:Brigitte.Turner.Burkitt@ulb.ac.be" TargetMode="External"/><Relationship Id="rId4" Type="http://schemas.openxmlformats.org/officeDocument/2006/relationships/hyperlink" Target="https://ulb.moveon4.de/form/5c94d86102c4f6b3648b456e/fr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bwMode="auto">
          <a:xfrm>
            <a:off x="755650" y="800100"/>
            <a:ext cx="7772400" cy="2403475"/>
          </a:xfrm>
        </p:spPr>
        <p:txBody>
          <a:bodyPr>
            <a:normAutofit fontScale="90000"/>
          </a:bodyPr>
          <a:lstStyle/>
          <a:p>
            <a:pPr eaLnBrk="1" hangingPunct="1"/>
            <a:r>
              <a:rPr lang="fr-BE" sz="5400" dirty="0">
                <a:effectLst/>
                <a:latin typeface="Palatino Linotype" charset="0"/>
                <a:ea typeface="MS PGothic" charset="0"/>
              </a:rPr>
              <a:t>Journée d’accueil</a:t>
            </a:r>
            <a:br>
              <a:rPr lang="fr-BE" sz="5400" dirty="0">
                <a:effectLst/>
                <a:latin typeface="Palatino Linotype" charset="0"/>
                <a:ea typeface="MS PGothic" charset="0"/>
              </a:rPr>
            </a:br>
            <a:r>
              <a:rPr lang="fr-BE" sz="5400" dirty="0">
                <a:effectLst/>
                <a:latin typeface="Palatino Linotype" charset="0"/>
                <a:ea typeface="MS PGothic" charset="0"/>
              </a:rPr>
              <a:t>Année académique 2020-2021</a:t>
            </a:r>
            <a:endParaRPr lang="fr-FR" sz="5400" dirty="0">
              <a:effectLst/>
              <a:latin typeface="Palatino Linotype" charset="0"/>
              <a:ea typeface="MS PGothic" charset="0"/>
            </a:endParaRPr>
          </a:p>
        </p:txBody>
      </p:sp>
      <p:sp>
        <p:nvSpPr>
          <p:cNvPr id="3075" name="Sous-titre 2"/>
          <p:cNvSpPr>
            <a:spLocks noGrp="1"/>
          </p:cNvSpPr>
          <p:nvPr>
            <p:ph type="subTitle" idx="1"/>
          </p:nvPr>
        </p:nvSpPr>
        <p:spPr>
          <a:xfrm>
            <a:off x="1371600" y="4343400"/>
            <a:ext cx="6400800" cy="1828800"/>
          </a:xfrm>
        </p:spPr>
        <p:txBody>
          <a:bodyPr/>
          <a:lstStyle/>
          <a:p>
            <a:pPr eaLnBrk="1" hangingPunct="1">
              <a:lnSpc>
                <a:spcPct val="90000"/>
              </a:lnSpc>
            </a:pPr>
            <a:br>
              <a:rPr lang="fr-BE" sz="2600" dirty="0">
                <a:solidFill>
                  <a:srgbClr val="898989"/>
                </a:solidFill>
                <a:latin typeface="Palatino Linotype"/>
                <a:ea typeface="MS PGothic" charset="0"/>
                <a:cs typeface="Palatino Linotype"/>
              </a:rPr>
            </a:br>
            <a:r>
              <a:rPr lang="fr-BE" sz="2600" dirty="0">
                <a:solidFill>
                  <a:srgbClr val="898989"/>
                </a:solidFill>
                <a:latin typeface="Palatino Linotype"/>
                <a:ea typeface="MS PGothic" charset="0"/>
                <a:cs typeface="Palatino Linotype"/>
              </a:rPr>
              <a:t>Master en Arts du spectacle</a:t>
            </a:r>
            <a:endParaRPr lang="fr-FR" sz="2600" dirty="0">
              <a:solidFill>
                <a:srgbClr val="898989"/>
              </a:solidFill>
              <a:latin typeface="Palatino Linotype"/>
              <a:ea typeface="MS PGothic" charset="0"/>
              <a:cs typeface="Palatino Linotype"/>
            </a:endParaRPr>
          </a:p>
        </p:txBody>
      </p:sp>
      <p:sp>
        <p:nvSpPr>
          <p:cNvPr id="3076" name="ZoneTexte 3"/>
          <p:cNvSpPr txBox="1">
            <a:spLocks noChangeArrowheads="1"/>
          </p:cNvSpPr>
          <p:nvPr/>
        </p:nvSpPr>
        <p:spPr bwMode="auto">
          <a:xfrm>
            <a:off x="323850" y="404813"/>
            <a:ext cx="2376488" cy="369887"/>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endParaRPr lang="nl-NL" sz="1800">
              <a:solidFill>
                <a:schemeClr val="tx1"/>
              </a:solidFill>
              <a:latin typeface="Calibri" charset="0"/>
            </a:endParaRPr>
          </a:p>
        </p:txBody>
      </p:sp>
      <p:sp>
        <p:nvSpPr>
          <p:cNvPr id="3077" name="TextBox 1"/>
          <p:cNvSpPr txBox="1">
            <a:spLocks noChangeArrowheads="1"/>
          </p:cNvSpPr>
          <p:nvPr/>
        </p:nvSpPr>
        <p:spPr bwMode="auto">
          <a:xfrm>
            <a:off x="1709738" y="2505075"/>
            <a:ext cx="184150" cy="3683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endParaRPr lang="en-US" sz="1800">
              <a:solidFill>
                <a:schemeClr val="tx1"/>
              </a:solidFill>
              <a:latin typeface="Calibri" charset="0"/>
            </a:endParaRPr>
          </a:p>
        </p:txBody>
      </p:sp>
    </p:spTree>
    <p:extLst>
      <p:ext uri="{BB962C8B-B14F-4D97-AF65-F5344CB8AC3E}">
        <p14:creationId xmlns:p14="http://schemas.microsoft.com/office/powerpoint/2010/main" val="337510132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d’écran 2019-09-15 à 17.18.03.png"/>
          <p:cNvPicPr>
            <a:picLocks noGrp="1" noChangeAspect="1"/>
          </p:cNvPicPr>
          <p:nvPr>
            <p:ph idx="1"/>
          </p:nvPr>
        </p:nvPicPr>
        <p:blipFill>
          <a:blip r:embed="rId3">
            <a:extLst>
              <a:ext uri="{28A0092B-C50C-407E-A947-70E740481C1C}">
                <a14:useLocalDpi xmlns:a14="http://schemas.microsoft.com/office/drawing/2010/main" val="0"/>
              </a:ext>
            </a:extLst>
          </a:blip>
          <a:srcRect l="5784" r="5784"/>
          <a:stretch>
            <a:fillRect/>
          </a:stretch>
        </p:blipFill>
        <p:spPr/>
      </p:pic>
    </p:spTree>
    <p:extLst>
      <p:ext uri="{BB962C8B-B14F-4D97-AF65-F5344CB8AC3E}">
        <p14:creationId xmlns:p14="http://schemas.microsoft.com/office/powerpoint/2010/main" val="160189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pture d’écran 2019-09-15 à 17.19.47.png"/>
          <p:cNvPicPr>
            <a:picLocks noGrp="1" noChangeAspect="1"/>
          </p:cNvPicPr>
          <p:nvPr>
            <p:ph idx="1"/>
          </p:nvPr>
        </p:nvPicPr>
        <p:blipFill>
          <a:blip r:embed="rId2">
            <a:extLst>
              <a:ext uri="{28A0092B-C50C-407E-A947-70E740481C1C}">
                <a14:useLocalDpi xmlns:a14="http://schemas.microsoft.com/office/drawing/2010/main" val="0"/>
              </a:ext>
            </a:extLst>
          </a:blip>
          <a:srcRect l="6117" r="6117"/>
          <a:stretch>
            <a:fillRect/>
          </a:stretch>
        </p:blipFill>
        <p:spPr/>
      </p:pic>
    </p:spTree>
    <p:extLst>
      <p:ext uri="{BB962C8B-B14F-4D97-AF65-F5344CB8AC3E}">
        <p14:creationId xmlns:p14="http://schemas.microsoft.com/office/powerpoint/2010/main" val="213469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777875"/>
          </a:xfrm>
          <a:prstGeom prst="rect">
            <a:avLst/>
          </a:prstGeom>
        </p:spPr>
        <p:txBody>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r>
              <a:rPr lang="fr-BE" sz="4400" dirty="0">
                <a:solidFill>
                  <a:schemeClr val="tx2"/>
                </a:solidFill>
                <a:effectLst>
                  <a:outerShdw blurRad="38100" dist="38100" dir="2700000" algn="tl">
                    <a:srgbClr val="DDDDDD"/>
                  </a:outerShdw>
                </a:effectLst>
                <a:latin typeface="Palatino Linotype"/>
                <a:cs typeface="Palatino Linotype"/>
              </a:rPr>
              <a:t>Mon ULB </a:t>
            </a:r>
            <a:br>
              <a:rPr lang="fr-BE" sz="4400" dirty="0">
                <a:solidFill>
                  <a:schemeClr val="tx2"/>
                </a:solidFill>
                <a:effectLst>
                  <a:outerShdw blurRad="38100" dist="38100" dir="2700000" algn="tl">
                    <a:srgbClr val="DDDDDD"/>
                  </a:outerShdw>
                </a:effectLst>
                <a:latin typeface="Palatino Linotype"/>
                <a:cs typeface="Palatino Linotype"/>
              </a:rPr>
            </a:br>
            <a:r>
              <a:rPr lang="fr-BE" sz="2000" dirty="0">
                <a:solidFill>
                  <a:schemeClr val="tx2"/>
                </a:solidFill>
                <a:effectLst>
                  <a:outerShdw blurRad="38100" dist="38100" dir="2700000" algn="tl">
                    <a:srgbClr val="DDDDDD"/>
                  </a:outerShdw>
                </a:effectLst>
                <a:latin typeface="Palatino Linotype"/>
                <a:cs typeface="Palatino Linotype"/>
              </a:rPr>
              <a:t>et autres informations de la Faculté</a:t>
            </a:r>
            <a:endParaRPr lang="fr-FR" sz="1400" dirty="0">
              <a:solidFill>
                <a:schemeClr val="tx2"/>
              </a:solidFill>
              <a:effectLst>
                <a:outerShdw blurRad="38100" dist="38100" dir="2700000" algn="tl">
                  <a:srgbClr val="DDDDDD"/>
                </a:outerShdw>
              </a:effectLst>
              <a:latin typeface="Palatino Linotype"/>
              <a:cs typeface="Palatino Linotype"/>
            </a:endParaRPr>
          </a:p>
        </p:txBody>
      </p:sp>
      <p:sp>
        <p:nvSpPr>
          <p:cNvPr id="7171" name="ZoneTexte 2"/>
          <p:cNvSpPr txBox="1">
            <a:spLocks noChangeArrowheads="1"/>
          </p:cNvSpPr>
          <p:nvPr/>
        </p:nvSpPr>
        <p:spPr bwMode="auto">
          <a:xfrm>
            <a:off x="250825" y="1557338"/>
            <a:ext cx="8713788" cy="5632312"/>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just"/>
            <a:r>
              <a:rPr lang="fr-BE" sz="1800" dirty="0">
                <a:solidFill>
                  <a:schemeClr val="tx2"/>
                </a:solidFill>
                <a:latin typeface="Palatino Linotype"/>
                <a:cs typeface="Palatino Linotype"/>
              </a:rPr>
              <a:t>Toutes les informations facultaires et du Master passent par « MON ULB » : </a:t>
            </a:r>
            <a:r>
              <a:rPr lang="fr-BE" sz="1800" dirty="0">
                <a:solidFill>
                  <a:schemeClr val="tx2"/>
                </a:solidFill>
                <a:latin typeface="Palatino Linotype"/>
                <a:cs typeface="Palatino Linotype"/>
                <a:hlinkClick r:id="rId3"/>
              </a:rPr>
              <a:t>http://mon-ulb.ulb.ac.be</a:t>
            </a:r>
            <a:r>
              <a:rPr lang="fr-BE" sz="1800" dirty="0">
                <a:solidFill>
                  <a:schemeClr val="tx2"/>
                </a:solidFill>
                <a:latin typeface="Palatino Linotype"/>
                <a:cs typeface="Palatino Linotype"/>
              </a:rPr>
              <a:t> et par votre adresse courriel @ulb.ac.be ; pensez à l’activer, sous peine de ne pas recevoir certaines informations d’importance.</a:t>
            </a:r>
          </a:p>
          <a:p>
            <a:pPr algn="just"/>
            <a:r>
              <a:rPr lang="fr-BE" sz="1800" dirty="0">
                <a:solidFill>
                  <a:schemeClr val="tx2"/>
                </a:solidFill>
                <a:latin typeface="Palatino Linotype"/>
                <a:cs typeface="Palatino Linotype"/>
              </a:rPr>
              <a:t>Pensez à éventuellement faire un transfert de boîte email si vous avez tendance à oublier !</a:t>
            </a:r>
          </a:p>
          <a:p>
            <a:pPr algn="just"/>
            <a:endParaRPr lang="fr-BE" sz="1800" dirty="0">
              <a:solidFill>
                <a:schemeClr val="tx2"/>
              </a:solidFill>
              <a:latin typeface="Palatino Linotype"/>
              <a:cs typeface="Palatino Linotype"/>
            </a:endParaRPr>
          </a:p>
          <a:p>
            <a:pPr algn="just"/>
            <a:r>
              <a:rPr lang="fr-BE" sz="1800" dirty="0">
                <a:solidFill>
                  <a:schemeClr val="tx2"/>
                </a:solidFill>
                <a:latin typeface="Palatino Linotype"/>
                <a:cs typeface="Palatino Linotype"/>
              </a:rPr>
              <a:t>La plateforme </a:t>
            </a:r>
            <a:r>
              <a:rPr lang="fr-BE" sz="1800" i="1" dirty="0">
                <a:solidFill>
                  <a:schemeClr val="tx2"/>
                </a:solidFill>
                <a:latin typeface="Palatino Linotype"/>
                <a:cs typeface="Palatino Linotype"/>
              </a:rPr>
              <a:t>Mon ULB </a:t>
            </a:r>
            <a:r>
              <a:rPr lang="fr-BE" sz="1800" dirty="0">
                <a:solidFill>
                  <a:schemeClr val="tx2"/>
                </a:solidFill>
                <a:latin typeface="Palatino Linotype"/>
                <a:cs typeface="Palatino Linotype"/>
              </a:rPr>
              <a:t>vous donnera également accès à </a:t>
            </a:r>
            <a:r>
              <a:rPr lang="fr-BE" sz="1800" b="1" u="sng" dirty="0">
                <a:solidFill>
                  <a:schemeClr val="tx2"/>
                </a:solidFill>
                <a:latin typeface="Palatino Linotype"/>
                <a:cs typeface="Palatino Linotype"/>
              </a:rPr>
              <a:t>l’Université Virtuelle </a:t>
            </a:r>
            <a:r>
              <a:rPr lang="fr-BE" sz="1800" dirty="0">
                <a:solidFill>
                  <a:schemeClr val="tx2"/>
                </a:solidFill>
                <a:latin typeface="Palatino Linotype"/>
                <a:cs typeface="Palatino Linotype"/>
              </a:rPr>
              <a:t>(L’UV), outil indispensable pour les étudiants :</a:t>
            </a:r>
          </a:p>
          <a:p>
            <a:pPr algn="just"/>
            <a:r>
              <a:rPr lang="fr-FR" sz="1800" dirty="0">
                <a:solidFill>
                  <a:schemeClr val="tx2"/>
                </a:solidFill>
                <a:latin typeface="Palatino Linotype"/>
                <a:cs typeface="Palatino Linotype"/>
              </a:rPr>
              <a:t>L'accès aux cours se fait via un login et mot de passe personnels (le </a:t>
            </a:r>
            <a:r>
              <a:rPr lang="fr-FR" sz="1800" dirty="0" err="1">
                <a:solidFill>
                  <a:schemeClr val="tx2"/>
                </a:solidFill>
                <a:latin typeface="Palatino Linotype"/>
                <a:cs typeface="Palatino Linotype"/>
              </a:rPr>
              <a:t>NetID</a:t>
            </a:r>
            <a:r>
              <a:rPr lang="fr-FR" sz="1800" dirty="0">
                <a:solidFill>
                  <a:schemeClr val="tx2"/>
                </a:solidFill>
                <a:latin typeface="Palatino Linotype"/>
                <a:cs typeface="Palatino Linotype"/>
              </a:rPr>
              <a:t>). Il est limité aux étudiants régulièrement inscrits à ces cours (étudiants ULB proprement dits ou étudiants d'une autre université suivant un programme interuniversitaire impliquant l'ULB).</a:t>
            </a:r>
          </a:p>
          <a:p>
            <a:pPr algn="just"/>
            <a:r>
              <a:rPr lang="fr-BE" sz="1800" dirty="0">
                <a:solidFill>
                  <a:schemeClr val="tx2"/>
                </a:solidFill>
                <a:latin typeface="Palatino Linotype"/>
                <a:cs typeface="Palatino Linotype"/>
              </a:rPr>
              <a:t>Si des cours sont manquants, envoyez un courriel au Secrétariat de filière avec le mnémonique du cours et votre NetID.</a:t>
            </a:r>
          </a:p>
          <a:p>
            <a:pPr algn="just"/>
            <a:endParaRPr lang="fr-BE" sz="1800" dirty="0">
              <a:solidFill>
                <a:schemeClr val="tx2"/>
              </a:solidFill>
              <a:latin typeface="Palatino Linotype"/>
              <a:cs typeface="Palatino Linotype"/>
            </a:endParaRPr>
          </a:p>
          <a:p>
            <a:pPr algn="ctr"/>
            <a:r>
              <a:rPr lang="fr-BE" sz="1800" u="sng" dirty="0">
                <a:solidFill>
                  <a:schemeClr val="tx2"/>
                </a:solidFill>
                <a:effectLst>
                  <a:outerShdw blurRad="38100" dist="38100" dir="2700000" algn="tl">
                    <a:srgbClr val="DDDDDD"/>
                  </a:outerShdw>
                </a:effectLst>
                <a:latin typeface="Palatino Linotype"/>
                <a:cs typeface="Palatino Linotype"/>
              </a:rPr>
              <a:t>Nouveau</a:t>
            </a:r>
            <a:r>
              <a:rPr lang="fr-BE" sz="1800" dirty="0">
                <a:solidFill>
                  <a:schemeClr val="tx2"/>
                </a:solidFill>
                <a:effectLst>
                  <a:outerShdw blurRad="38100" dist="38100" dir="2700000" algn="tl">
                    <a:srgbClr val="DDDDDD"/>
                  </a:outerShdw>
                </a:effectLst>
                <a:latin typeface="Palatino Linotype"/>
                <a:cs typeface="Palatino Linotype"/>
              </a:rPr>
              <a:t> : Un espace dédié au Master sur l’UV ! (Agenda, Actualités, Forum, …) </a:t>
            </a:r>
            <a:br>
              <a:rPr lang="fr-BE" sz="1800" dirty="0">
                <a:solidFill>
                  <a:schemeClr val="tx2"/>
                </a:solidFill>
                <a:effectLst>
                  <a:outerShdw blurRad="38100" dist="38100" dir="2700000" algn="tl">
                    <a:srgbClr val="DDDDDD"/>
                  </a:outerShdw>
                </a:effectLst>
                <a:latin typeface="Palatino Linotype"/>
                <a:cs typeface="Palatino Linotype"/>
              </a:rPr>
            </a:br>
            <a:r>
              <a:rPr lang="fr-BE" sz="1800" dirty="0">
                <a:solidFill>
                  <a:schemeClr val="tx2"/>
                </a:solidFill>
                <a:effectLst>
                  <a:outerShdw blurRad="38100" dist="38100" dir="2700000" algn="tl">
                    <a:srgbClr val="DDDDDD"/>
                  </a:outerShdw>
                </a:effectLst>
                <a:latin typeface="Palatino Linotype"/>
                <a:cs typeface="Palatino Linotype"/>
              </a:rPr>
              <a:t>Pensez à le consulter </a:t>
            </a:r>
          </a:p>
          <a:p>
            <a:pPr algn="just"/>
            <a:endParaRPr lang="fr-BE" sz="1800" dirty="0">
              <a:solidFill>
                <a:schemeClr val="tx2"/>
              </a:solidFill>
              <a:latin typeface="Palatino Linotype"/>
              <a:cs typeface="Palatino Linotype"/>
            </a:endParaRPr>
          </a:p>
          <a:p>
            <a:pPr algn="just"/>
            <a:endParaRPr lang="fr-BE" sz="1800" dirty="0">
              <a:solidFill>
                <a:schemeClr val="tx2"/>
              </a:solidFill>
              <a:latin typeface="Palatino Linotype"/>
              <a:cs typeface="Palatino Linotype"/>
            </a:endParaRPr>
          </a:p>
          <a:p>
            <a:pPr algn="just"/>
            <a:endParaRPr lang="fr-BE" sz="1800" dirty="0">
              <a:solidFill>
                <a:schemeClr val="tx2"/>
              </a:solidFill>
              <a:latin typeface="Palatino Linotype"/>
              <a:cs typeface="Palatino Linotype"/>
            </a:endParaRPr>
          </a:p>
        </p:txBody>
      </p:sp>
    </p:spTree>
    <p:extLst>
      <p:ext uri="{BB962C8B-B14F-4D97-AF65-F5344CB8AC3E}">
        <p14:creationId xmlns:p14="http://schemas.microsoft.com/office/powerpoint/2010/main" val="71253131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t="5307" r="874" b="5579"/>
          <a:stretch>
            <a:fillRect/>
          </a:stretch>
        </p:blipFill>
        <p:spPr bwMode="auto">
          <a:xfrm>
            <a:off x="107950" y="536575"/>
            <a:ext cx="8956675" cy="48260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p14="http://schemas.microsoft.com/office/powerpoint/2010/main" val="23354802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5074303"/>
          </a:xfrm>
        </p:spPr>
        <p:txBody>
          <a:bodyPr>
            <a:normAutofit/>
          </a:bodyPr>
          <a:lstStyle/>
          <a:p>
            <a:r>
              <a:rPr lang="fr-BE" b="1" i="1" dirty="0">
                <a:solidFill>
                  <a:srgbClr val="898989"/>
                </a:solidFill>
                <a:latin typeface="Palatino Linotype"/>
                <a:ea typeface="MS PGothic" charset="0"/>
                <a:cs typeface="Palatino Linotype"/>
              </a:rPr>
              <a:t>2.</a:t>
            </a:r>
            <a:br>
              <a:rPr lang="fr-BE" b="1" i="1" dirty="0">
                <a:solidFill>
                  <a:srgbClr val="898989"/>
                </a:solidFill>
                <a:latin typeface="Palatino Linotype"/>
                <a:ea typeface="MS PGothic" charset="0"/>
                <a:cs typeface="Palatino Linotype"/>
              </a:rPr>
            </a:br>
            <a:r>
              <a:rPr lang="fr-BE" b="1" i="1" dirty="0">
                <a:solidFill>
                  <a:srgbClr val="898989"/>
                </a:solidFill>
                <a:latin typeface="Palatino Linotype"/>
                <a:ea typeface="MS PGothic" charset="0"/>
                <a:cs typeface="Palatino Linotype"/>
              </a:rPr>
              <a:t>Master en Arts du spectacle, écriture et analyse cinématographiques</a:t>
            </a:r>
            <a:endParaRPr lang="nl-NL"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i="1" dirty="0">
                <a:latin typeface="Palatino Linotype"/>
                <a:cs typeface="Palatino Linotype"/>
              </a:rPr>
              <a:t>Quelques éléments historiques</a:t>
            </a:r>
          </a:p>
        </p:txBody>
      </p:sp>
      <p:sp>
        <p:nvSpPr>
          <p:cNvPr id="3" name="Content Placeholder 2"/>
          <p:cNvSpPr>
            <a:spLocks noGrp="1"/>
          </p:cNvSpPr>
          <p:nvPr>
            <p:ph idx="1"/>
          </p:nvPr>
        </p:nvSpPr>
        <p:spPr/>
        <p:txBody>
          <a:bodyPr>
            <a:normAutofit/>
          </a:bodyPr>
          <a:lstStyle/>
          <a:p>
            <a:r>
              <a:rPr lang="fr-BE" sz="2000" dirty="0">
                <a:latin typeface="Palatino Linotype"/>
                <a:cs typeface="Palatino Linotype"/>
              </a:rPr>
              <a:t>Création en 1990 (ELICIT), entre le programme Média de la communauté européenne et l’Université Libre de Bruxelles: introduire les études de cinéma en </a:t>
            </a:r>
            <a:r>
              <a:rPr lang="fr-BE" sz="2000">
                <a:latin typeface="Palatino Linotype"/>
                <a:cs typeface="Palatino Linotype"/>
              </a:rPr>
              <a:t>milieu académique - 30 ans!</a:t>
            </a:r>
            <a:endParaRPr lang="fr-BE" sz="2000" dirty="0">
              <a:latin typeface="Palatino Linotype"/>
              <a:cs typeface="Palatino Linotype"/>
            </a:endParaRPr>
          </a:p>
        </p:txBody>
      </p:sp>
    </p:spTree>
    <p:extLst>
      <p:ext uri="{BB962C8B-B14F-4D97-AF65-F5344CB8AC3E}">
        <p14:creationId xmlns:p14="http://schemas.microsoft.com/office/powerpoint/2010/main" val="137426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i="1" dirty="0">
                <a:latin typeface="Palatino Linotype"/>
                <a:cs typeface="Palatino Linotype"/>
              </a:rPr>
              <a:t>Quelques éléments historiques</a:t>
            </a:r>
          </a:p>
        </p:txBody>
      </p:sp>
      <p:sp>
        <p:nvSpPr>
          <p:cNvPr id="3" name="Content Placeholder 2"/>
          <p:cNvSpPr>
            <a:spLocks noGrp="1"/>
          </p:cNvSpPr>
          <p:nvPr>
            <p:ph idx="1"/>
          </p:nvPr>
        </p:nvSpPr>
        <p:spPr/>
        <p:txBody>
          <a:bodyPr>
            <a:normAutofit/>
          </a:bodyPr>
          <a:lstStyle/>
          <a:p>
            <a:r>
              <a:rPr lang="fr-BE" sz="2000" dirty="0">
                <a:latin typeface="Palatino Linotype"/>
                <a:cs typeface="Palatino Linotype"/>
              </a:rPr>
              <a:t>Création en 1990 (ELICIT), entre le programme Média de la communauté européenne et l’Université Libre de Bruxelles: introduire les études de cinéma en milieu académique.</a:t>
            </a:r>
          </a:p>
          <a:p>
            <a:r>
              <a:rPr lang="fr-BE" sz="2000" b="1" i="1" dirty="0">
                <a:latin typeface="Palatino Linotype"/>
                <a:cs typeface="Palatino Linotype"/>
              </a:rPr>
              <a:t>Combiner</a:t>
            </a:r>
            <a:r>
              <a:rPr lang="fr-BE" sz="2000" dirty="0">
                <a:latin typeface="Palatino Linotype"/>
                <a:cs typeface="Palatino Linotype"/>
              </a:rPr>
              <a:t> des approches théoriques et pratiques (écriture scénaristique): cours d’histoire du cinéma, cours d’analyse cinématographique, les techniques cinématographiques (montage, son, etc.), questions de production, de conservation &amp; numérisation … et les ateliers (« creative writing ») par des praticiens-cinéastes.</a:t>
            </a:r>
          </a:p>
        </p:txBody>
      </p:sp>
    </p:spTree>
    <p:extLst>
      <p:ext uri="{BB962C8B-B14F-4D97-AF65-F5344CB8AC3E}">
        <p14:creationId xmlns:p14="http://schemas.microsoft.com/office/powerpoint/2010/main" val="67113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i="1" dirty="0">
                <a:latin typeface="Palatino Linotype"/>
                <a:cs typeface="Palatino Linotype"/>
              </a:rPr>
              <a:t>Quelques éléments historiques</a:t>
            </a:r>
          </a:p>
        </p:txBody>
      </p:sp>
      <p:sp>
        <p:nvSpPr>
          <p:cNvPr id="3" name="Content Placeholder 2"/>
          <p:cNvSpPr>
            <a:spLocks noGrp="1"/>
          </p:cNvSpPr>
          <p:nvPr>
            <p:ph idx="1"/>
          </p:nvPr>
        </p:nvSpPr>
        <p:spPr/>
        <p:txBody>
          <a:bodyPr>
            <a:normAutofit/>
          </a:bodyPr>
          <a:lstStyle/>
          <a:p>
            <a:r>
              <a:rPr lang="fr-BE" sz="2000" dirty="0">
                <a:latin typeface="Palatino Linotype"/>
                <a:cs typeface="Palatino Linotype"/>
              </a:rPr>
              <a:t>Création en 1990 (ELICIT), entre le programme Média de la communauté européenne et l’Université Libre de Bruxelles: introduire les études de cinéma en milieu académique.</a:t>
            </a:r>
          </a:p>
          <a:p>
            <a:r>
              <a:rPr lang="fr-BE" sz="2000" b="1" i="1" dirty="0">
                <a:latin typeface="Palatino Linotype"/>
                <a:cs typeface="Palatino Linotype"/>
              </a:rPr>
              <a:t>Combiner</a:t>
            </a:r>
            <a:r>
              <a:rPr lang="fr-BE" sz="2000" dirty="0">
                <a:latin typeface="Palatino Linotype"/>
                <a:cs typeface="Palatino Linotype"/>
              </a:rPr>
              <a:t> des approches théoriques et pratiques (écriture scénaristique): cours d’histoire du cinéma, cours d’analyse cinématographique, les techniques cinématographiques (montage, son, etc.), questions de production, de conservation &amp; numérisation … et les ateliers (« creative writing ») par des praticiens-cinéastes.</a:t>
            </a:r>
          </a:p>
          <a:p>
            <a:r>
              <a:rPr lang="fr-BE" sz="2000" dirty="0">
                <a:latin typeface="Palatino Linotype"/>
                <a:cs typeface="Palatino Linotype"/>
              </a:rPr>
              <a:t>Approches académique et scientifique + professionnelles</a:t>
            </a:r>
          </a:p>
        </p:txBody>
      </p:sp>
    </p:spTree>
    <p:extLst>
      <p:ext uri="{BB962C8B-B14F-4D97-AF65-F5344CB8AC3E}">
        <p14:creationId xmlns:p14="http://schemas.microsoft.com/office/powerpoint/2010/main" val="67113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i="1" dirty="0">
                <a:latin typeface="Palatino Linotype"/>
                <a:cs typeface="Palatino Linotype"/>
              </a:rPr>
              <a:t>Quelques éléments historiques</a:t>
            </a:r>
          </a:p>
        </p:txBody>
      </p:sp>
      <p:sp>
        <p:nvSpPr>
          <p:cNvPr id="3" name="Content Placeholder 2"/>
          <p:cNvSpPr>
            <a:spLocks noGrp="1"/>
          </p:cNvSpPr>
          <p:nvPr>
            <p:ph idx="1"/>
          </p:nvPr>
        </p:nvSpPr>
        <p:spPr/>
        <p:txBody>
          <a:bodyPr>
            <a:normAutofit/>
          </a:bodyPr>
          <a:lstStyle/>
          <a:p>
            <a:r>
              <a:rPr lang="fr-BE" sz="2000" dirty="0">
                <a:latin typeface="Palatino Linotype"/>
                <a:cs typeface="Palatino Linotype"/>
              </a:rPr>
              <a:t>Création en 1990 (ELICIT), entre le programme Média de la communauté européenne et l’Université Libre de Bruxelles: introduire les études de cinéma en milieu académique.</a:t>
            </a:r>
          </a:p>
          <a:p>
            <a:r>
              <a:rPr lang="fr-BE" sz="2000" b="1" i="1" dirty="0">
                <a:latin typeface="Palatino Linotype"/>
                <a:cs typeface="Palatino Linotype"/>
              </a:rPr>
              <a:t>Combiner</a:t>
            </a:r>
            <a:r>
              <a:rPr lang="fr-BE" sz="2000" dirty="0">
                <a:latin typeface="Palatino Linotype"/>
                <a:cs typeface="Palatino Linotype"/>
              </a:rPr>
              <a:t> des approches théoriques et pratiques (écriture scénaristique): cours d’histoire du cinéma, cours d’analyse cinématographique, les techniques cinématographiques (montage, son, etc.), questions de production, de conservation &amp; numérisation … et les ateliers (« creative writing ») par des praticiens-cinéastes.</a:t>
            </a:r>
          </a:p>
          <a:p>
            <a:r>
              <a:rPr lang="fr-BE" sz="2000" dirty="0">
                <a:latin typeface="Palatino Linotype"/>
                <a:cs typeface="Palatino Linotype"/>
              </a:rPr>
              <a:t>Approches académique et scientifique + professionnelles</a:t>
            </a:r>
          </a:p>
          <a:p>
            <a:r>
              <a:rPr lang="fr-BE" sz="2000" dirty="0">
                <a:latin typeface="Palatino Linotype"/>
                <a:cs typeface="Palatino Linotype"/>
              </a:rPr>
              <a:t>Proposer des activités scientifiques supplémentaires en lien avec l’actualité (colloques, Master Class, séances dans des Festivals, rencontres, etc.)</a:t>
            </a:r>
          </a:p>
        </p:txBody>
      </p:sp>
    </p:spTree>
    <p:extLst>
      <p:ext uri="{BB962C8B-B14F-4D97-AF65-F5344CB8AC3E}">
        <p14:creationId xmlns:p14="http://schemas.microsoft.com/office/powerpoint/2010/main" val="67113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dirty="0">
                <a:latin typeface="Palatino Linotype"/>
                <a:cs typeface="Palatino Linotype"/>
              </a:rPr>
              <a:t>Informations pratiques</a:t>
            </a:r>
          </a:p>
        </p:txBody>
      </p:sp>
      <p:sp>
        <p:nvSpPr>
          <p:cNvPr id="3" name="Content Placeholder 2"/>
          <p:cNvSpPr>
            <a:spLocks noGrp="1"/>
          </p:cNvSpPr>
          <p:nvPr>
            <p:ph idx="1"/>
          </p:nvPr>
        </p:nvSpPr>
        <p:spPr/>
        <p:txBody>
          <a:bodyPr>
            <a:normAutofit/>
          </a:bodyPr>
          <a:lstStyle/>
          <a:p>
            <a:r>
              <a:rPr lang="fr-BE" sz="2400" dirty="0">
                <a:latin typeface="Palatino Linotype"/>
                <a:cs typeface="Palatino Linotype"/>
              </a:rPr>
              <a:t>Cinéphilie / visionnement des films à CINEMATEK</a:t>
            </a:r>
          </a:p>
        </p:txBody>
      </p:sp>
    </p:spTree>
    <p:extLst>
      <p:ext uri="{BB962C8B-B14F-4D97-AF65-F5344CB8AC3E}">
        <p14:creationId xmlns:p14="http://schemas.microsoft.com/office/powerpoint/2010/main" val="150676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567362"/>
          </a:xfrm>
        </p:spPr>
        <p:txBody>
          <a:bodyPr>
            <a:normAutofit/>
          </a:bodyPr>
          <a:lstStyle/>
          <a:p>
            <a:r>
              <a:rPr lang="nl-NL" b="1" i="1" dirty="0"/>
              <a:t>1.</a:t>
            </a:r>
            <a:br>
              <a:rPr lang="nl-NL" b="1" i="1" dirty="0"/>
            </a:br>
            <a:r>
              <a:rPr lang="nl-NL" b="1" i="1" dirty="0" err="1"/>
              <a:t>Informations</a:t>
            </a:r>
            <a:r>
              <a:rPr lang="nl-NL" b="1" i="1" dirty="0"/>
              <a:t> </a:t>
            </a:r>
            <a:r>
              <a:rPr lang="nl-NL" b="1" i="1" dirty="0" err="1"/>
              <a:t>générales</a:t>
            </a:r>
            <a:endParaRPr lang="nl-NL"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dirty="0">
                <a:latin typeface="Palatino Linotype"/>
                <a:cs typeface="Palatino Linotype"/>
              </a:rPr>
              <a:t>Informations pratiques</a:t>
            </a:r>
          </a:p>
        </p:txBody>
      </p:sp>
      <p:sp>
        <p:nvSpPr>
          <p:cNvPr id="3" name="Content Placeholder 2"/>
          <p:cNvSpPr>
            <a:spLocks noGrp="1"/>
          </p:cNvSpPr>
          <p:nvPr>
            <p:ph idx="1"/>
          </p:nvPr>
        </p:nvSpPr>
        <p:spPr/>
        <p:txBody>
          <a:bodyPr>
            <a:normAutofit/>
          </a:bodyPr>
          <a:lstStyle/>
          <a:p>
            <a:r>
              <a:rPr lang="fr-BE" sz="2400" dirty="0">
                <a:latin typeface="Palatino Linotype"/>
                <a:cs typeface="Palatino Linotype"/>
              </a:rPr>
              <a:t>Cinéphilie / visionnement des films à CINEMATEK</a:t>
            </a:r>
          </a:p>
          <a:p>
            <a:r>
              <a:rPr lang="fr-BE" sz="2400" dirty="0">
                <a:latin typeface="Palatino Linotype"/>
                <a:cs typeface="Palatino Linotype"/>
              </a:rPr>
              <a:t>Lieux d’enseignement: campus du Solbosch, Cinematek </a:t>
            </a:r>
          </a:p>
        </p:txBody>
      </p:sp>
    </p:spTree>
    <p:extLst>
      <p:ext uri="{BB962C8B-B14F-4D97-AF65-F5344CB8AC3E}">
        <p14:creationId xmlns:p14="http://schemas.microsoft.com/office/powerpoint/2010/main" val="305151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dirty="0">
                <a:latin typeface="Palatino Linotype"/>
                <a:cs typeface="Palatino Linotype"/>
              </a:rPr>
              <a:t>Informations pratiques</a:t>
            </a:r>
          </a:p>
        </p:txBody>
      </p:sp>
      <p:sp>
        <p:nvSpPr>
          <p:cNvPr id="3" name="Content Placeholder 2"/>
          <p:cNvSpPr>
            <a:spLocks noGrp="1"/>
          </p:cNvSpPr>
          <p:nvPr>
            <p:ph idx="1"/>
          </p:nvPr>
        </p:nvSpPr>
        <p:spPr/>
        <p:txBody>
          <a:bodyPr>
            <a:normAutofit/>
          </a:bodyPr>
          <a:lstStyle/>
          <a:p>
            <a:r>
              <a:rPr lang="fr-BE" sz="2400" dirty="0">
                <a:latin typeface="Palatino Linotype"/>
                <a:cs typeface="Palatino Linotype"/>
              </a:rPr>
              <a:t>Cinéphilie / visionnement des films à CINEMATEK</a:t>
            </a:r>
          </a:p>
          <a:p>
            <a:r>
              <a:rPr lang="fr-BE" sz="2400" dirty="0">
                <a:latin typeface="Palatino Linotype"/>
                <a:cs typeface="Palatino Linotype"/>
              </a:rPr>
              <a:t>Lieux d’enseignement: campus du Solbosch, Cinematek </a:t>
            </a:r>
          </a:p>
          <a:p>
            <a:r>
              <a:rPr lang="fr-BE" sz="2400" dirty="0">
                <a:latin typeface="Palatino Linotype"/>
                <a:cs typeface="Palatino Linotype"/>
              </a:rPr>
              <a:t>Emplacement du secrétariat (Maison des Arts, J56): respecter les horaires des permanences</a:t>
            </a:r>
          </a:p>
        </p:txBody>
      </p:sp>
    </p:spTree>
    <p:extLst>
      <p:ext uri="{BB962C8B-B14F-4D97-AF65-F5344CB8AC3E}">
        <p14:creationId xmlns:p14="http://schemas.microsoft.com/office/powerpoint/2010/main" val="305151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dirty="0">
                <a:latin typeface="Palatino Linotype"/>
                <a:cs typeface="Palatino Linotype"/>
              </a:rPr>
              <a:t>Informations pratiques</a:t>
            </a:r>
          </a:p>
        </p:txBody>
      </p:sp>
      <p:sp>
        <p:nvSpPr>
          <p:cNvPr id="3" name="Content Placeholder 2"/>
          <p:cNvSpPr>
            <a:spLocks noGrp="1"/>
          </p:cNvSpPr>
          <p:nvPr>
            <p:ph idx="1"/>
          </p:nvPr>
        </p:nvSpPr>
        <p:spPr/>
        <p:txBody>
          <a:bodyPr>
            <a:normAutofit/>
          </a:bodyPr>
          <a:lstStyle/>
          <a:p>
            <a:r>
              <a:rPr lang="fr-BE" sz="2400" dirty="0">
                <a:latin typeface="Palatino Linotype"/>
                <a:cs typeface="Palatino Linotype"/>
              </a:rPr>
              <a:t>Cinéphilie / visionnement des films à CINEMATEK</a:t>
            </a:r>
          </a:p>
          <a:p>
            <a:r>
              <a:rPr lang="fr-BE" sz="2400" dirty="0">
                <a:latin typeface="Palatino Linotype"/>
                <a:cs typeface="Palatino Linotype"/>
              </a:rPr>
              <a:t>Lieux d’enseignement: campus du Solbosch, Cinematek </a:t>
            </a:r>
          </a:p>
          <a:p>
            <a:r>
              <a:rPr lang="fr-BE" sz="2400" dirty="0">
                <a:latin typeface="Palatino Linotype"/>
                <a:cs typeface="Palatino Linotype"/>
              </a:rPr>
              <a:t>Emplacement du secrétariat (Maison des Arts, J56): respecter les horaires des permanences</a:t>
            </a:r>
          </a:p>
          <a:p>
            <a:r>
              <a:rPr lang="fr-BE" sz="2400" dirty="0">
                <a:latin typeface="Palatino Linotype"/>
                <a:cs typeface="Palatino Linotype"/>
              </a:rPr>
              <a:t>Permanences Erasmus auprès de Dominique Nasta sur rendez-vous - Batiment D, 11</a:t>
            </a:r>
            <a:r>
              <a:rPr lang="fr-BE" sz="2400" baseline="30000" dirty="0">
                <a:latin typeface="Palatino Linotype"/>
                <a:cs typeface="Palatino Linotype"/>
              </a:rPr>
              <a:t>e</a:t>
            </a:r>
            <a:r>
              <a:rPr lang="fr-BE" sz="2400" dirty="0">
                <a:latin typeface="Palatino Linotype"/>
                <a:cs typeface="Palatino Linotype"/>
              </a:rPr>
              <a:t> étage (DC11.121)</a:t>
            </a:r>
          </a:p>
        </p:txBody>
      </p:sp>
    </p:spTree>
    <p:extLst>
      <p:ext uri="{BB962C8B-B14F-4D97-AF65-F5344CB8AC3E}">
        <p14:creationId xmlns:p14="http://schemas.microsoft.com/office/powerpoint/2010/main" val="232045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77787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eaLnBrk="1" hangingPunct="1">
              <a:defRPr/>
            </a:pPr>
            <a:r>
              <a:rPr lang="fr-BE" sz="3200" dirty="0">
                <a:effectLst>
                  <a:outerShdw blurRad="38100" dist="38100" dir="2700000" algn="tl">
                    <a:srgbClr val="C0C0C0"/>
                  </a:outerShdw>
                </a:effectLst>
                <a:latin typeface="Palatino Linotype"/>
                <a:cs typeface="Palatino Linotype"/>
              </a:rPr>
              <a:t>Campus du Solbosch</a:t>
            </a:r>
            <a:endParaRPr lang="fr-FR" sz="3200" dirty="0">
              <a:effectLst>
                <a:outerShdw blurRad="38100" dist="38100" dir="2700000" algn="tl">
                  <a:srgbClr val="C0C0C0"/>
                </a:outerShdw>
              </a:effectLst>
              <a:latin typeface="Palatino Linotype"/>
              <a:cs typeface="Palatino Linotype"/>
            </a:endParaRPr>
          </a:p>
        </p:txBody>
      </p:sp>
      <p:pic>
        <p:nvPicPr>
          <p:cNvPr id="14339"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976313"/>
            <a:ext cx="6953250" cy="49053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p14="http://schemas.microsoft.com/office/powerpoint/2010/main" val="2991290074"/>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9475" y="5013325"/>
            <a:ext cx="7437438"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153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549275"/>
            <a:ext cx="2374900" cy="198278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5364" name="ZoneTexte 1"/>
          <p:cNvSpPr txBox="1">
            <a:spLocks noChangeArrowheads="1"/>
          </p:cNvSpPr>
          <p:nvPr/>
        </p:nvSpPr>
        <p:spPr bwMode="auto">
          <a:xfrm>
            <a:off x="2093913" y="1374775"/>
            <a:ext cx="2628900" cy="922338"/>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r"/>
            <a:r>
              <a:rPr lang="fr-BE" sz="1800">
                <a:solidFill>
                  <a:schemeClr val="tx1"/>
                </a:solidFill>
                <a:latin typeface="Calibri" charset="0"/>
              </a:rPr>
              <a:t>9 rue Baron Horta</a:t>
            </a:r>
            <a:br>
              <a:rPr lang="fr-BE" sz="1800">
                <a:solidFill>
                  <a:schemeClr val="tx1"/>
                </a:solidFill>
                <a:latin typeface="Calibri" charset="0"/>
              </a:rPr>
            </a:br>
            <a:r>
              <a:rPr lang="fr-BE" sz="1800">
                <a:solidFill>
                  <a:schemeClr val="tx1"/>
                </a:solidFill>
                <a:latin typeface="Calibri" charset="0"/>
              </a:rPr>
              <a:t>1000 Bruxelles</a:t>
            </a:r>
          </a:p>
          <a:p>
            <a:pPr algn="r"/>
            <a:r>
              <a:rPr lang="fr-BE" sz="1800">
                <a:solidFill>
                  <a:schemeClr val="tx1"/>
                </a:solidFill>
                <a:latin typeface="Calibri" charset="0"/>
                <a:hlinkClick r:id="rId4"/>
              </a:rPr>
              <a:t>http://www.cinematek.be</a:t>
            </a:r>
            <a:endParaRPr lang="fr-BE" sz="1800">
              <a:solidFill>
                <a:schemeClr val="tx1"/>
              </a:solidFill>
              <a:latin typeface="Calibri" charset="0"/>
            </a:endParaRPr>
          </a:p>
        </p:txBody>
      </p:sp>
      <p:pic>
        <p:nvPicPr>
          <p:cNvPr id="15365"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828675"/>
            <a:ext cx="3175000" cy="5461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5366" name="ZoneTexte 3"/>
          <p:cNvSpPr txBox="1">
            <a:spLocks noChangeArrowheads="1"/>
          </p:cNvSpPr>
          <p:nvPr/>
        </p:nvSpPr>
        <p:spPr bwMode="auto">
          <a:xfrm>
            <a:off x="3492500" y="2924175"/>
            <a:ext cx="3943350" cy="17557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r>
              <a:rPr lang="fr-BE" sz="1800" dirty="0">
                <a:solidFill>
                  <a:schemeClr val="tx1"/>
                </a:solidFill>
                <a:latin typeface="Calibri" charset="0"/>
              </a:rPr>
              <a:t>Point Culture de l’ULB </a:t>
            </a:r>
            <a:br>
              <a:rPr lang="fr-BE" sz="1800" dirty="0">
                <a:solidFill>
                  <a:schemeClr val="tx1"/>
                </a:solidFill>
                <a:latin typeface="Calibri" charset="0"/>
              </a:rPr>
            </a:br>
            <a:r>
              <a:rPr lang="fr-BE" sz="1800" dirty="0">
                <a:solidFill>
                  <a:schemeClr val="tx1"/>
                </a:solidFill>
                <a:latin typeface="Calibri" charset="0"/>
              </a:rPr>
              <a:t>Bâtiment U</a:t>
            </a:r>
            <a:br>
              <a:rPr lang="fr-BE" sz="1800" dirty="0">
                <a:solidFill>
                  <a:schemeClr val="tx1"/>
                </a:solidFill>
                <a:latin typeface="Calibri" charset="0"/>
              </a:rPr>
            </a:br>
            <a:r>
              <a:rPr lang="fr-BE" sz="1800" dirty="0">
                <a:solidFill>
                  <a:schemeClr val="tx1"/>
                </a:solidFill>
                <a:latin typeface="Calibri" charset="0"/>
              </a:rPr>
              <a:t>Avenue Paul Héger (coin square Servais)</a:t>
            </a:r>
            <a:br>
              <a:rPr lang="fr-BE" sz="1800" dirty="0">
                <a:solidFill>
                  <a:schemeClr val="tx1"/>
                </a:solidFill>
                <a:latin typeface="Calibri" charset="0"/>
              </a:rPr>
            </a:br>
            <a:r>
              <a:rPr lang="fr-BE" sz="1800" dirty="0">
                <a:solidFill>
                  <a:schemeClr val="tx1"/>
                </a:solidFill>
                <a:latin typeface="Calibri" charset="0"/>
              </a:rPr>
              <a:t>1000 Bruxelles</a:t>
            </a:r>
          </a:p>
          <a:p>
            <a:endParaRPr lang="fr-BE" sz="1800" dirty="0">
              <a:solidFill>
                <a:schemeClr val="tx1"/>
              </a:solidFill>
              <a:latin typeface="Calibri" charset="0"/>
            </a:endParaRPr>
          </a:p>
          <a:p>
            <a:r>
              <a:rPr lang="fr-BE" sz="1800" dirty="0">
                <a:solidFill>
                  <a:schemeClr val="tx1"/>
                </a:solidFill>
                <a:latin typeface="Calibri" charset="0"/>
              </a:rPr>
              <a:t>http://www.pointculture.be/ulb/</a:t>
            </a:r>
          </a:p>
        </p:txBody>
      </p:sp>
      <p:pic>
        <p:nvPicPr>
          <p:cNvPr id="15367"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924175"/>
            <a:ext cx="1800225" cy="18002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15368" name="ZoneTexte 5"/>
          <p:cNvSpPr txBox="1">
            <a:spLocks noChangeArrowheads="1"/>
          </p:cNvSpPr>
          <p:nvPr/>
        </p:nvSpPr>
        <p:spPr bwMode="auto">
          <a:xfrm>
            <a:off x="879475" y="5013325"/>
            <a:ext cx="7437438" cy="92333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r>
              <a:rPr lang="fr-BE" sz="1800" b="1" dirty="0">
                <a:solidFill>
                  <a:schemeClr val="bg2"/>
                </a:solidFill>
                <a:latin typeface="Calibri" charset="0"/>
              </a:rPr>
              <a:t>COMPTOIR SESAME</a:t>
            </a:r>
          </a:p>
          <a:p>
            <a:pPr algn="ctr"/>
            <a:r>
              <a:rPr lang="fr-BE" sz="1800" dirty="0">
                <a:solidFill>
                  <a:schemeClr val="bg2"/>
                </a:solidFill>
                <a:latin typeface="Calibri" charset="0"/>
              </a:rPr>
              <a:t>Université Libre de Bruxelles</a:t>
            </a:r>
          </a:p>
          <a:p>
            <a:pPr algn="ctr"/>
            <a:r>
              <a:rPr lang="fr-BE" sz="1800" dirty="0">
                <a:solidFill>
                  <a:schemeClr val="bg2"/>
                </a:solidFill>
                <a:latin typeface="Calibri" charset="0"/>
              </a:rPr>
              <a:t>Bâtiment NB, niveau 2</a:t>
            </a:r>
          </a:p>
        </p:txBody>
      </p:sp>
    </p:spTree>
    <p:extLst>
      <p:ext uri="{BB962C8B-B14F-4D97-AF65-F5344CB8AC3E}">
        <p14:creationId xmlns:p14="http://schemas.microsoft.com/office/powerpoint/2010/main" val="399342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200" b="1" dirty="0">
                <a:solidFill>
                  <a:schemeClr val="tx2"/>
                </a:solidFill>
                <a:effectLst>
                  <a:outerShdw blurRad="38100" dist="38100" dir="2700000" algn="tl">
                    <a:srgbClr val="C0C0C0"/>
                  </a:outerShdw>
                </a:effectLst>
                <a:latin typeface="Palatino Linotype"/>
                <a:cs typeface="Palatino Linotype"/>
              </a:rPr>
              <a:t>Vos contacts « cinéma »</a:t>
            </a:r>
            <a:endParaRPr lang="en-US" sz="3200" b="1" dirty="0"/>
          </a:p>
        </p:txBody>
      </p:sp>
      <p:sp>
        <p:nvSpPr>
          <p:cNvPr id="5" name="Tijdelijke aanduiding voor inhoud 4"/>
          <p:cNvSpPr>
            <a:spLocks noGrp="1"/>
          </p:cNvSpPr>
          <p:nvPr>
            <p:ph idx="1"/>
          </p:nvPr>
        </p:nvSpPr>
        <p:spPr/>
        <p:txBody>
          <a:bodyPr>
            <a:normAutofit fontScale="92500" lnSpcReduction="20000"/>
          </a:bodyPr>
          <a:lstStyle/>
          <a:p>
            <a:r>
              <a:rPr lang="nl-NL" dirty="0" err="1"/>
              <a:t>Vice</a:t>
            </a:r>
            <a:r>
              <a:rPr lang="nl-NL" dirty="0"/>
              <a:t>-Présidente de </a:t>
            </a:r>
            <a:r>
              <a:rPr lang="nl-NL" dirty="0" err="1"/>
              <a:t>filière</a:t>
            </a:r>
            <a:r>
              <a:rPr lang="nl-NL" dirty="0"/>
              <a:t>: Muriel </a:t>
            </a:r>
            <a:r>
              <a:rPr lang="nl-NL" dirty="0" err="1"/>
              <a:t>Andrin</a:t>
            </a:r>
            <a:r>
              <a:rPr lang="nl-NL"/>
              <a:t> </a:t>
            </a:r>
            <a:endParaRPr lang="nl-NL" dirty="0"/>
          </a:p>
          <a:p>
            <a:r>
              <a:rPr lang="nl-NL" dirty="0"/>
              <a:t>Dominique Nasta </a:t>
            </a:r>
            <a:r>
              <a:rPr lang="nl-NL" dirty="0" err="1"/>
              <a:t>assumera</a:t>
            </a:r>
            <a:r>
              <a:rPr lang="nl-NL" dirty="0"/>
              <a:t> la </a:t>
            </a:r>
            <a:r>
              <a:rPr lang="nl-NL" dirty="0" err="1"/>
              <a:t>coordination</a:t>
            </a:r>
            <a:r>
              <a:rPr lang="nl-NL" dirty="0"/>
              <a:t> de la </a:t>
            </a:r>
            <a:r>
              <a:rPr lang="nl-NL" dirty="0" err="1"/>
              <a:t>filière</a:t>
            </a:r>
            <a:r>
              <a:rPr lang="nl-NL" dirty="0"/>
              <a:t> “</a:t>
            </a:r>
            <a:r>
              <a:rPr lang="nl-NL" dirty="0" err="1"/>
              <a:t>cinéma</a:t>
            </a:r>
            <a:r>
              <a:rPr lang="nl-NL" dirty="0"/>
              <a:t>” pour la </a:t>
            </a:r>
            <a:r>
              <a:rPr lang="nl-NL" dirty="0" err="1"/>
              <a:t>durée</a:t>
            </a:r>
            <a:r>
              <a:rPr lang="nl-NL" dirty="0"/>
              <a:t> de </a:t>
            </a:r>
            <a:r>
              <a:rPr lang="nl-NL" dirty="0" err="1"/>
              <a:t>l’absence</a:t>
            </a:r>
            <a:r>
              <a:rPr lang="nl-NL" dirty="0"/>
              <a:t> de Mme </a:t>
            </a:r>
            <a:r>
              <a:rPr lang="nl-NL" dirty="0" err="1"/>
              <a:t>Andrin</a:t>
            </a:r>
            <a:endParaRPr lang="nl-NL" dirty="0"/>
          </a:p>
          <a:p>
            <a:r>
              <a:rPr lang="nl-NL" dirty="0" err="1"/>
              <a:t>Coordination</a:t>
            </a:r>
            <a:r>
              <a:rPr lang="nl-NL" dirty="0"/>
              <a:t> des ateliers </a:t>
            </a:r>
            <a:r>
              <a:rPr lang="nl-NL" dirty="0" err="1"/>
              <a:t>d’écriture</a:t>
            </a:r>
            <a:r>
              <a:rPr lang="nl-NL" dirty="0"/>
              <a:t>: </a:t>
            </a:r>
            <a:r>
              <a:rPr lang="nl-NL" dirty="0" err="1"/>
              <a:t>Laurent</a:t>
            </a:r>
            <a:r>
              <a:rPr lang="nl-NL" dirty="0"/>
              <a:t> Denis</a:t>
            </a:r>
          </a:p>
          <a:p>
            <a:r>
              <a:rPr lang="nl-NL" dirty="0" err="1"/>
              <a:t>Assistant.e.s</a:t>
            </a:r>
            <a:r>
              <a:rPr lang="nl-NL" dirty="0"/>
              <a:t>: </a:t>
            </a:r>
            <a:r>
              <a:rPr lang="nl-NL" dirty="0" err="1"/>
              <a:t>Alizé</a:t>
            </a:r>
            <a:r>
              <a:rPr lang="nl-NL" dirty="0"/>
              <a:t> </a:t>
            </a:r>
            <a:r>
              <a:rPr lang="nl-NL" dirty="0" err="1"/>
              <a:t>Loumaye</a:t>
            </a:r>
            <a:r>
              <a:rPr lang="nl-NL" dirty="0"/>
              <a:t> et  Laurent </a:t>
            </a:r>
            <a:r>
              <a:rPr lang="nl-NL" dirty="0" err="1"/>
              <a:t>Vanclaire</a:t>
            </a:r>
            <a:r>
              <a:rPr lang="nl-NL" dirty="0"/>
              <a:t>  </a:t>
            </a:r>
          </a:p>
          <a:p>
            <a:r>
              <a:rPr lang="nl-NL" dirty="0" err="1"/>
              <a:t>Secrétariat</a:t>
            </a:r>
            <a:r>
              <a:rPr lang="nl-NL" dirty="0"/>
              <a:t>: Nicole </a:t>
            </a:r>
            <a:r>
              <a:rPr lang="nl-NL" dirty="0" err="1"/>
              <a:t>Sounou</a:t>
            </a:r>
            <a:endParaRPr lang="nl-NL" dirty="0"/>
          </a:p>
          <a:p>
            <a:r>
              <a:rPr lang="nl-NL" dirty="0" err="1"/>
              <a:t>Questions</a:t>
            </a:r>
            <a:r>
              <a:rPr lang="nl-NL" dirty="0"/>
              <a:t>? </a:t>
            </a:r>
            <a:r>
              <a:rPr lang="nl-NL" dirty="0" err="1"/>
              <a:t>Une</a:t>
            </a:r>
            <a:r>
              <a:rPr lang="nl-NL" dirty="0"/>
              <a:t> </a:t>
            </a:r>
            <a:r>
              <a:rPr lang="nl-NL" dirty="0" err="1"/>
              <a:t>seule</a:t>
            </a:r>
            <a:r>
              <a:rPr lang="nl-NL" dirty="0"/>
              <a:t> </a:t>
            </a:r>
            <a:r>
              <a:rPr lang="nl-NL" dirty="0" err="1"/>
              <a:t>adresse</a:t>
            </a:r>
            <a:r>
              <a:rPr lang="nl-NL" dirty="0"/>
              <a:t>: </a:t>
            </a:r>
            <a:r>
              <a:rPr lang="nl-NL" dirty="0" err="1"/>
              <a:t>master.cinema.ltc</a:t>
            </a:r>
            <a:r>
              <a:rPr lang="nl-NL" dirty="0"/>
              <a:t>@</a:t>
            </a:r>
            <a:r>
              <a:rPr lang="nl-NL" dirty="0" err="1"/>
              <a:t>ulb.be</a:t>
            </a:r>
            <a:endParaRPr lang="nl-NL" dirty="0"/>
          </a:p>
        </p:txBody>
      </p:sp>
    </p:spTree>
    <p:extLst>
      <p:ext uri="{BB962C8B-B14F-4D97-AF65-F5344CB8AC3E}">
        <p14:creationId xmlns:p14="http://schemas.microsoft.com/office/powerpoint/2010/main" val="112710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200" b="1" dirty="0">
                <a:solidFill>
                  <a:schemeClr val="tx2"/>
                </a:solidFill>
                <a:effectLst>
                  <a:outerShdw blurRad="38100" dist="38100" dir="2700000" algn="tl">
                    <a:srgbClr val="C0C0C0"/>
                  </a:outerShdw>
                </a:effectLst>
                <a:latin typeface="Palatino Linotype"/>
                <a:cs typeface="Palatino Linotype"/>
              </a:rPr>
              <a:t>Cours du Bloc 1</a:t>
            </a:r>
            <a:endParaRPr lang="en-US" sz="3200" b="1" dirty="0"/>
          </a:p>
        </p:txBody>
      </p:sp>
      <p:sp>
        <p:nvSpPr>
          <p:cNvPr id="5" name="Tijdelijke aanduiding voor inhoud 4"/>
          <p:cNvSpPr>
            <a:spLocks noGrp="1"/>
          </p:cNvSpPr>
          <p:nvPr>
            <p:ph idx="1"/>
          </p:nvPr>
        </p:nvSpPr>
        <p:spPr/>
        <p:txBody>
          <a:bodyPr>
            <a:normAutofit lnSpcReduction="10000"/>
          </a:bodyPr>
          <a:lstStyle/>
          <a:p>
            <a:r>
              <a:rPr lang="nl-NL" sz="2400" b="1" dirty="0"/>
              <a:t>CINE-B410 </a:t>
            </a:r>
            <a:r>
              <a:rPr lang="nl-NL" sz="2400" b="1" dirty="0" err="1"/>
              <a:t>Esthétique</a:t>
            </a:r>
            <a:r>
              <a:rPr lang="nl-NL" sz="2400" b="1" dirty="0"/>
              <a:t> et </a:t>
            </a:r>
            <a:r>
              <a:rPr lang="nl-NL" sz="2400" b="1" dirty="0" err="1"/>
              <a:t>Philosophie</a:t>
            </a:r>
            <a:r>
              <a:rPr lang="nl-NL" sz="2400" b="1" dirty="0"/>
              <a:t> du </a:t>
            </a:r>
            <a:r>
              <a:rPr lang="nl-NL" sz="2400" b="1" dirty="0" err="1"/>
              <a:t>Cinéma</a:t>
            </a:r>
            <a:endParaRPr lang="nl-NL" sz="2400" b="1" dirty="0"/>
          </a:p>
          <a:p>
            <a:pPr marL="0" indent="0">
              <a:buNone/>
            </a:pPr>
            <a:r>
              <a:rPr lang="nl-NL" sz="2400" dirty="0"/>
              <a:t>cours </a:t>
            </a:r>
            <a:r>
              <a:rPr lang="nl-NL" sz="2400" dirty="0" err="1"/>
              <a:t>théorique</a:t>
            </a:r>
            <a:r>
              <a:rPr lang="nl-NL" sz="2400" dirty="0"/>
              <a:t> </a:t>
            </a:r>
            <a:r>
              <a:rPr lang="nl-NL" sz="2400" dirty="0" err="1"/>
              <a:t>présentiel</a:t>
            </a:r>
            <a:r>
              <a:rPr lang="nl-NL" sz="2400" dirty="0"/>
              <a:t> </a:t>
            </a:r>
            <a:r>
              <a:rPr lang="nl-NL" sz="2400" dirty="0" err="1"/>
              <a:t>dispensé</a:t>
            </a:r>
            <a:r>
              <a:rPr lang="nl-NL" sz="2400" dirty="0"/>
              <a:t> par Dominique Nasta à </a:t>
            </a:r>
            <a:r>
              <a:rPr lang="nl-NL" sz="2400" dirty="0" err="1"/>
              <a:t>partir</a:t>
            </a:r>
            <a:r>
              <a:rPr lang="nl-NL" sz="2400" dirty="0"/>
              <a:t> du 21.09</a:t>
            </a:r>
          </a:p>
          <a:p>
            <a:r>
              <a:rPr lang="nl-NL" sz="2400" b="1" dirty="0"/>
              <a:t>CINE-B400 </a:t>
            </a:r>
            <a:r>
              <a:rPr lang="nl-NL" sz="2400" b="1" dirty="0" err="1"/>
              <a:t>Grands</a:t>
            </a:r>
            <a:r>
              <a:rPr lang="nl-NL" sz="2400" b="1" dirty="0"/>
              <a:t> Courants de </a:t>
            </a:r>
            <a:r>
              <a:rPr lang="nl-NL" sz="2400" b="1" dirty="0" err="1"/>
              <a:t>l’Histoire</a:t>
            </a:r>
            <a:r>
              <a:rPr lang="nl-NL" sz="2400" b="1" dirty="0"/>
              <a:t> du </a:t>
            </a:r>
            <a:r>
              <a:rPr lang="nl-NL" sz="2400" b="1" dirty="0" err="1"/>
              <a:t>Cinéma</a:t>
            </a:r>
            <a:endParaRPr lang="nl-NL" sz="2400" b="1" dirty="0"/>
          </a:p>
          <a:p>
            <a:pPr marL="0" indent="0">
              <a:buNone/>
            </a:pPr>
            <a:r>
              <a:rPr lang="nl-NL" sz="2400" dirty="0"/>
              <a:t>Cours </a:t>
            </a:r>
            <a:r>
              <a:rPr lang="nl-NL" sz="2400" dirty="0" err="1"/>
              <a:t>théorique</a:t>
            </a:r>
            <a:r>
              <a:rPr lang="nl-NL" sz="2400" dirty="0"/>
              <a:t> </a:t>
            </a:r>
            <a:r>
              <a:rPr lang="nl-NL" sz="2400" dirty="0" err="1"/>
              <a:t>dispensé</a:t>
            </a:r>
            <a:r>
              <a:rPr lang="nl-NL" sz="2400" dirty="0"/>
              <a:t> au 2</a:t>
            </a:r>
            <a:r>
              <a:rPr lang="nl-NL" sz="2400" baseline="30000" dirty="0"/>
              <a:t>e</a:t>
            </a:r>
            <a:r>
              <a:rPr lang="nl-NL" sz="2400" dirty="0"/>
              <a:t> </a:t>
            </a:r>
            <a:r>
              <a:rPr lang="nl-NL" sz="2400" dirty="0" err="1"/>
              <a:t>quadri</a:t>
            </a:r>
            <a:endParaRPr lang="nl-NL" sz="2400" dirty="0"/>
          </a:p>
          <a:p>
            <a:pPr marL="0" indent="0">
              <a:buNone/>
            </a:pPr>
            <a:r>
              <a:rPr lang="nl-NL" sz="2400" dirty="0"/>
              <a:t>En deux </a:t>
            </a:r>
            <a:r>
              <a:rPr lang="nl-NL" sz="2400" dirty="0" err="1"/>
              <a:t>parties</a:t>
            </a:r>
            <a:r>
              <a:rPr lang="nl-NL" sz="2400" dirty="0"/>
              <a:t>: </a:t>
            </a:r>
            <a:r>
              <a:rPr lang="nl-NL" sz="2400" dirty="0" err="1"/>
              <a:t>l’approche</a:t>
            </a:r>
            <a:r>
              <a:rPr lang="nl-NL" sz="2400" dirty="0"/>
              <a:t> </a:t>
            </a:r>
            <a:r>
              <a:rPr lang="nl-NL" sz="2400" dirty="0" err="1"/>
              <a:t>spécifique</a:t>
            </a:r>
            <a:r>
              <a:rPr lang="nl-NL" sz="2400" dirty="0"/>
              <a:t> </a:t>
            </a:r>
            <a:r>
              <a:rPr lang="nl-NL" sz="2400" dirty="0" err="1"/>
              <a:t>dispensée</a:t>
            </a:r>
            <a:r>
              <a:rPr lang="nl-NL" sz="2400" dirty="0"/>
              <a:t> par Dominique Nasta et </a:t>
            </a:r>
            <a:r>
              <a:rPr lang="nl-NL" sz="2400" dirty="0" err="1"/>
              <a:t>l’approche</a:t>
            </a:r>
            <a:r>
              <a:rPr lang="nl-NL" sz="2400" dirty="0"/>
              <a:t> </a:t>
            </a:r>
            <a:r>
              <a:rPr lang="nl-NL" sz="2400" dirty="0" err="1"/>
              <a:t>encyclopédique</a:t>
            </a:r>
            <a:r>
              <a:rPr lang="nl-NL" sz="2400" dirty="0"/>
              <a:t> </a:t>
            </a:r>
            <a:r>
              <a:rPr lang="nl-NL" sz="2400" dirty="0" err="1"/>
              <a:t>dispensée</a:t>
            </a:r>
            <a:r>
              <a:rPr lang="nl-NL" sz="2400" dirty="0"/>
              <a:t> par </a:t>
            </a:r>
            <a:r>
              <a:rPr lang="nl-NL" sz="2400" dirty="0" err="1"/>
              <a:t>Jeremi</a:t>
            </a:r>
            <a:r>
              <a:rPr lang="nl-NL" sz="2400" dirty="0"/>
              <a:t> </a:t>
            </a:r>
            <a:r>
              <a:rPr lang="nl-NL" sz="2400" dirty="0" err="1"/>
              <a:t>Szaniawski</a:t>
            </a:r>
            <a:endParaRPr lang="nl-NL" sz="2400" dirty="0"/>
          </a:p>
          <a:p>
            <a:pPr>
              <a:buFont typeface="Arial"/>
              <a:buChar char="•"/>
            </a:pPr>
            <a:r>
              <a:rPr lang="nl-NL" sz="2400" b="1" dirty="0"/>
              <a:t>CINE-B430 Le </a:t>
            </a:r>
            <a:r>
              <a:rPr lang="nl-NL" sz="2400" b="1" dirty="0" err="1"/>
              <a:t>scénario</a:t>
            </a:r>
            <a:r>
              <a:rPr lang="nl-NL" sz="2400" b="1" dirty="0"/>
              <a:t>: </a:t>
            </a:r>
            <a:r>
              <a:rPr lang="nl-NL" sz="2400" b="1" dirty="0" err="1"/>
              <a:t>évolution</a:t>
            </a:r>
            <a:r>
              <a:rPr lang="nl-NL" sz="2400" b="1" dirty="0"/>
              <a:t>  du genre et </a:t>
            </a:r>
            <a:r>
              <a:rPr lang="nl-NL" sz="2400" b="1" dirty="0" err="1"/>
              <a:t>structure</a:t>
            </a:r>
            <a:r>
              <a:rPr lang="nl-NL" sz="2400" b="1" dirty="0"/>
              <a:t> du </a:t>
            </a:r>
            <a:r>
              <a:rPr lang="nl-NL" sz="2400" b="1" dirty="0" err="1"/>
              <a:t>récit</a:t>
            </a:r>
            <a:r>
              <a:rPr lang="nl-NL" sz="2400" b="1" dirty="0"/>
              <a:t> </a:t>
            </a:r>
            <a:r>
              <a:rPr lang="nl-NL" sz="2400" b="1" dirty="0" err="1"/>
              <a:t>filmique</a:t>
            </a:r>
            <a:r>
              <a:rPr lang="nl-NL" sz="2400" b="1" dirty="0"/>
              <a:t> </a:t>
            </a:r>
            <a:endParaRPr lang="nl-NL" sz="2400" dirty="0"/>
          </a:p>
          <a:p>
            <a:pPr marL="0" indent="0">
              <a:buNone/>
            </a:pPr>
            <a:r>
              <a:rPr lang="nl-NL" sz="2400" dirty="0"/>
              <a:t>Cours </a:t>
            </a:r>
            <a:r>
              <a:rPr lang="nl-NL" sz="2400" dirty="0" err="1"/>
              <a:t>dispensé</a:t>
            </a:r>
            <a:r>
              <a:rPr lang="nl-NL" sz="2400" dirty="0"/>
              <a:t> par Ronald Geerts (à </a:t>
            </a:r>
            <a:r>
              <a:rPr lang="nl-NL" sz="2400" dirty="0" err="1"/>
              <a:t>partir</a:t>
            </a:r>
            <a:r>
              <a:rPr lang="nl-NL" sz="2400"/>
              <a:t> du 24.09</a:t>
            </a:r>
            <a:r>
              <a:rPr lang="nl-NL" sz="2400" dirty="0"/>
              <a:t>)</a:t>
            </a:r>
          </a:p>
          <a:p>
            <a:pPr marL="0" indent="0">
              <a:buNone/>
            </a:pPr>
            <a:endParaRPr lang="nl-NL" sz="2400" dirty="0"/>
          </a:p>
          <a:p>
            <a:endParaRPr lang="nl-NL" dirty="0"/>
          </a:p>
        </p:txBody>
      </p:sp>
    </p:spTree>
    <p:extLst>
      <p:ext uri="{BB962C8B-B14F-4D97-AF65-F5344CB8AC3E}">
        <p14:creationId xmlns:p14="http://schemas.microsoft.com/office/powerpoint/2010/main" val="384022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200" b="1" dirty="0">
                <a:solidFill>
                  <a:schemeClr val="tx2"/>
                </a:solidFill>
                <a:effectLst>
                  <a:outerShdw blurRad="38100" dist="38100" dir="2700000" algn="tl">
                    <a:srgbClr val="C0C0C0"/>
                  </a:outerShdw>
                </a:effectLst>
                <a:latin typeface="Palatino Linotype"/>
                <a:cs typeface="Palatino Linotype"/>
              </a:rPr>
              <a:t>Ateliers de scénario</a:t>
            </a:r>
            <a:endParaRPr lang="en-US" sz="3200" b="1" dirty="0"/>
          </a:p>
        </p:txBody>
      </p:sp>
      <p:sp>
        <p:nvSpPr>
          <p:cNvPr id="5" name="Tijdelijke aanduiding voor inhoud 4"/>
          <p:cNvSpPr>
            <a:spLocks noGrp="1"/>
          </p:cNvSpPr>
          <p:nvPr>
            <p:ph idx="1"/>
          </p:nvPr>
        </p:nvSpPr>
        <p:spPr/>
        <p:txBody>
          <a:bodyPr>
            <a:normAutofit/>
          </a:bodyPr>
          <a:lstStyle/>
          <a:p>
            <a:pPr>
              <a:buFont typeface="Arial"/>
              <a:buChar char="•"/>
            </a:pPr>
            <a:endParaRPr lang="nl-NL" sz="2400" dirty="0"/>
          </a:p>
          <a:p>
            <a:pPr>
              <a:buFont typeface="Arial"/>
              <a:buChar char="•"/>
            </a:pPr>
            <a:r>
              <a:rPr lang="nl-NL" sz="2400" dirty="0"/>
              <a:t> Cours </a:t>
            </a:r>
            <a:r>
              <a:rPr lang="nl-NL" sz="2400" u="sng" dirty="0"/>
              <a:t>et</a:t>
            </a:r>
            <a:r>
              <a:rPr lang="nl-NL" sz="2400" dirty="0"/>
              <a:t> atelier </a:t>
            </a:r>
            <a:r>
              <a:rPr lang="nl-NL" sz="2400" dirty="0" err="1"/>
              <a:t>d’écriture</a:t>
            </a:r>
            <a:r>
              <a:rPr lang="nl-NL" sz="2400" dirty="0"/>
              <a:t> en </a:t>
            </a:r>
            <a:r>
              <a:rPr lang="nl-NL" sz="2400" dirty="0" err="1"/>
              <a:t>présentiel</a:t>
            </a:r>
            <a:r>
              <a:rPr lang="nl-NL" sz="2400" dirty="0"/>
              <a:t> </a:t>
            </a:r>
            <a:r>
              <a:rPr lang="nl-NL" sz="2400" dirty="0" err="1"/>
              <a:t>dispensé</a:t>
            </a:r>
            <a:r>
              <a:rPr lang="nl-NL" sz="2400" dirty="0"/>
              <a:t> par Laurent Denis (date à </a:t>
            </a:r>
            <a:r>
              <a:rPr lang="nl-NL" sz="2400" dirty="0" err="1"/>
              <a:t>déterminer</a:t>
            </a:r>
            <a:r>
              <a:rPr lang="nl-NL" sz="2400" dirty="0"/>
              <a:t>)</a:t>
            </a:r>
          </a:p>
          <a:p>
            <a:pPr>
              <a:buFont typeface="Arial"/>
              <a:buChar char="•"/>
            </a:pPr>
            <a:endParaRPr lang="nl-NL" dirty="0"/>
          </a:p>
          <a:p>
            <a:r>
              <a:rPr lang="nl-NL" sz="2400" dirty="0"/>
              <a:t>CINE-B435  Atelier </a:t>
            </a:r>
            <a:r>
              <a:rPr lang="nl-NL" sz="2400" dirty="0" err="1"/>
              <a:t>d’écriture</a:t>
            </a:r>
            <a:r>
              <a:rPr lang="nl-NL" sz="2400" dirty="0"/>
              <a:t> en </a:t>
            </a:r>
            <a:r>
              <a:rPr lang="nl-NL" sz="2400" dirty="0" err="1"/>
              <a:t>présentiel</a:t>
            </a:r>
            <a:r>
              <a:rPr lang="nl-NL" sz="2400" dirty="0"/>
              <a:t> </a:t>
            </a:r>
            <a:r>
              <a:rPr lang="nl-NL" sz="2400" dirty="0" err="1"/>
              <a:t>dispensé</a:t>
            </a:r>
            <a:r>
              <a:rPr lang="nl-NL" sz="2400" dirty="0"/>
              <a:t> par </a:t>
            </a:r>
            <a:r>
              <a:rPr lang="nl-NL" sz="2400" dirty="0" err="1"/>
              <a:t>Jeremi</a:t>
            </a:r>
            <a:r>
              <a:rPr lang="nl-NL" sz="2400" dirty="0"/>
              <a:t> </a:t>
            </a:r>
            <a:r>
              <a:rPr lang="nl-NL" sz="2400" dirty="0" err="1"/>
              <a:t>Szaniawski</a:t>
            </a:r>
            <a:r>
              <a:rPr lang="nl-NL" sz="2400" dirty="0"/>
              <a:t> (</a:t>
            </a:r>
            <a:r>
              <a:rPr lang="nl-NL" sz="2400" dirty="0" err="1"/>
              <a:t>début</a:t>
            </a:r>
            <a:r>
              <a:rPr lang="nl-NL" sz="2400" dirty="0"/>
              <a:t> </a:t>
            </a:r>
            <a:r>
              <a:rPr lang="nl-NL" sz="2400" dirty="0" err="1"/>
              <a:t>octobre</a:t>
            </a:r>
            <a:r>
              <a:rPr lang="nl-NL" sz="2400" dirty="0"/>
              <a:t>) et Fred </a:t>
            </a:r>
            <a:r>
              <a:rPr lang="nl-NL" sz="2400" dirty="0" err="1"/>
              <a:t>Castadot</a:t>
            </a:r>
            <a:r>
              <a:rPr lang="nl-NL" sz="2400" dirty="0"/>
              <a:t>  (à </a:t>
            </a:r>
            <a:r>
              <a:rPr lang="nl-NL" sz="2400" dirty="0" err="1"/>
              <a:t>déterminer</a:t>
            </a:r>
            <a:r>
              <a:rPr lang="nl-NL" sz="2400" dirty="0"/>
              <a:t>)</a:t>
            </a:r>
          </a:p>
          <a:p>
            <a:pPr marL="0" indent="0">
              <a:buNone/>
            </a:pPr>
            <a:endParaRPr lang="nl-NL" dirty="0"/>
          </a:p>
        </p:txBody>
      </p:sp>
    </p:spTree>
    <p:extLst>
      <p:ext uri="{BB962C8B-B14F-4D97-AF65-F5344CB8AC3E}">
        <p14:creationId xmlns:p14="http://schemas.microsoft.com/office/powerpoint/2010/main" val="851598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b="1" dirty="0">
                <a:solidFill>
                  <a:schemeClr val="tx2"/>
                </a:solidFill>
                <a:effectLst>
                  <a:outerShdw blurRad="38100" dist="38100" dir="2700000" algn="tl">
                    <a:srgbClr val="C0C0C0"/>
                  </a:outerShdw>
                </a:effectLst>
                <a:latin typeface="Palatino Linotype"/>
                <a:cs typeface="Palatino Linotype"/>
              </a:rPr>
              <a:t>Masterclass Bloc 1</a:t>
            </a:r>
            <a:endParaRPr lang="en-US" sz="4000" b="1" dirty="0"/>
          </a:p>
        </p:txBody>
      </p:sp>
      <p:sp>
        <p:nvSpPr>
          <p:cNvPr id="5" name="Tijdelijke aanduiding voor inhoud 4"/>
          <p:cNvSpPr>
            <a:spLocks noGrp="1"/>
          </p:cNvSpPr>
          <p:nvPr>
            <p:ph idx="1"/>
          </p:nvPr>
        </p:nvSpPr>
        <p:spPr/>
        <p:txBody>
          <a:bodyPr>
            <a:normAutofit/>
          </a:bodyPr>
          <a:lstStyle/>
          <a:p>
            <a:r>
              <a:rPr lang="nl-NL" sz="2400" dirty="0"/>
              <a:t>Master Class </a:t>
            </a:r>
            <a:r>
              <a:rPr lang="nl-NL" sz="2400" dirty="0" err="1"/>
              <a:t>avec</a:t>
            </a:r>
            <a:r>
              <a:rPr lang="nl-NL" sz="2400" dirty="0"/>
              <a:t> </a:t>
            </a:r>
            <a:r>
              <a:rPr lang="nl-NL" sz="2400" dirty="0" err="1"/>
              <a:t>le</a:t>
            </a:r>
            <a:r>
              <a:rPr lang="nl-NL" sz="2400" dirty="0"/>
              <a:t> </a:t>
            </a:r>
            <a:r>
              <a:rPr lang="nl-NL" sz="2400" dirty="0" err="1"/>
              <a:t>réalisateur</a:t>
            </a:r>
            <a:r>
              <a:rPr lang="nl-NL" sz="2400" dirty="0"/>
              <a:t> Luc Dardenne (</a:t>
            </a:r>
            <a:r>
              <a:rPr lang="nl-NL" sz="2400" dirty="0" err="1"/>
              <a:t>Février</a:t>
            </a:r>
            <a:r>
              <a:rPr lang="nl-NL" sz="2400" dirty="0"/>
              <a:t> 2021 –</a:t>
            </a:r>
          </a:p>
          <a:p>
            <a:pPr marL="0" indent="0">
              <a:buNone/>
            </a:pPr>
            <a:r>
              <a:rPr lang="nl-NL" sz="2400" dirty="0"/>
              <a:t>à </a:t>
            </a:r>
            <a:r>
              <a:rPr lang="nl-NL" sz="2400" dirty="0" err="1"/>
              <a:t>confirmer</a:t>
            </a:r>
            <a:r>
              <a:rPr lang="nl-NL" sz="2400" dirty="0"/>
              <a:t>)</a:t>
            </a:r>
          </a:p>
          <a:p>
            <a:endParaRPr lang="nl-NL" dirty="0"/>
          </a:p>
        </p:txBody>
      </p:sp>
    </p:spTree>
    <p:extLst>
      <p:ext uri="{BB962C8B-B14F-4D97-AF65-F5344CB8AC3E}">
        <p14:creationId xmlns:p14="http://schemas.microsoft.com/office/powerpoint/2010/main" val="156756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b="1" dirty="0">
                <a:solidFill>
                  <a:schemeClr val="tx2"/>
                </a:solidFill>
                <a:effectLst>
                  <a:outerShdw blurRad="38100" dist="38100" dir="2700000" algn="tl">
                    <a:srgbClr val="C0C0C0"/>
                  </a:outerShdw>
                </a:effectLst>
                <a:latin typeface="Palatino Linotype"/>
                <a:cs typeface="Palatino Linotype"/>
              </a:rPr>
              <a:t>Erasmus</a:t>
            </a:r>
            <a:endParaRPr lang="en-US" sz="4000" b="1" dirty="0"/>
          </a:p>
        </p:txBody>
      </p:sp>
      <p:sp>
        <p:nvSpPr>
          <p:cNvPr id="5" name="Tijdelijke aanduiding voor inhoud 4"/>
          <p:cNvSpPr>
            <a:spLocks noGrp="1"/>
          </p:cNvSpPr>
          <p:nvPr>
            <p:ph idx="1"/>
          </p:nvPr>
        </p:nvSpPr>
        <p:spPr/>
        <p:txBody>
          <a:bodyPr>
            <a:normAutofit/>
          </a:bodyPr>
          <a:lstStyle/>
          <a:p>
            <a:r>
              <a:rPr lang="nl-NL" dirty="0"/>
              <a:t> </a:t>
            </a:r>
            <a:r>
              <a:rPr lang="nl-NL" dirty="0" err="1"/>
              <a:t>Université</a:t>
            </a:r>
            <a:r>
              <a:rPr lang="nl-NL" dirty="0"/>
              <a:t> de Roma3 </a:t>
            </a:r>
          </a:p>
          <a:p>
            <a:r>
              <a:rPr lang="nl-NL" dirty="0"/>
              <a:t> </a:t>
            </a:r>
            <a:r>
              <a:rPr lang="nl-NL" dirty="0" err="1"/>
              <a:t>Université</a:t>
            </a:r>
            <a:r>
              <a:rPr lang="nl-NL" dirty="0"/>
              <a:t> de Bologna</a:t>
            </a:r>
          </a:p>
          <a:p>
            <a:r>
              <a:rPr lang="nl-NL" dirty="0"/>
              <a:t> Master scénario Paris 1</a:t>
            </a:r>
          </a:p>
          <a:p>
            <a:r>
              <a:rPr lang="nl-NL" dirty="0"/>
              <a:t> </a:t>
            </a:r>
            <a:r>
              <a:rPr lang="nl-NL" dirty="0" err="1"/>
              <a:t>Université</a:t>
            </a:r>
            <a:r>
              <a:rPr lang="nl-NL" dirty="0"/>
              <a:t> de Paris 3</a:t>
            </a:r>
          </a:p>
          <a:p>
            <a:r>
              <a:rPr lang="nl-NL" dirty="0"/>
              <a:t> </a:t>
            </a:r>
            <a:r>
              <a:rPr lang="nl-NL" dirty="0" err="1"/>
              <a:t>Université</a:t>
            </a:r>
            <a:r>
              <a:rPr lang="nl-NL" dirty="0"/>
              <a:t> de </a:t>
            </a:r>
            <a:r>
              <a:rPr lang="nl-NL" dirty="0" err="1"/>
              <a:t>Udine</a:t>
            </a:r>
            <a:endParaRPr lang="nl-NL" dirty="0"/>
          </a:p>
          <a:p>
            <a:r>
              <a:rPr lang="nl-NL" dirty="0"/>
              <a:t> </a:t>
            </a:r>
            <a:r>
              <a:rPr lang="nl-NL" dirty="0" err="1"/>
              <a:t>Université</a:t>
            </a:r>
            <a:r>
              <a:rPr lang="nl-NL" dirty="0"/>
              <a:t> de </a:t>
            </a:r>
            <a:r>
              <a:rPr lang="nl-NL" dirty="0" err="1"/>
              <a:t>Bucarest</a:t>
            </a:r>
            <a:endParaRPr lang="nl-NL" dirty="0"/>
          </a:p>
          <a:p>
            <a:r>
              <a:rPr lang="nl-NL" dirty="0" err="1"/>
              <a:t>Convention</a:t>
            </a:r>
            <a:r>
              <a:rPr lang="nl-NL" dirty="0"/>
              <a:t> </a:t>
            </a:r>
            <a:r>
              <a:rPr lang="nl-NL" dirty="0" err="1"/>
              <a:t>spécifique</a:t>
            </a:r>
            <a:r>
              <a:rPr lang="nl-NL" dirty="0"/>
              <a:t> </a:t>
            </a:r>
            <a:r>
              <a:rPr lang="nl-NL" dirty="0" err="1"/>
              <a:t>avec</a:t>
            </a:r>
            <a:r>
              <a:rPr lang="nl-NL" dirty="0"/>
              <a:t> </a:t>
            </a:r>
            <a:r>
              <a:rPr lang="nl-NL" dirty="0" err="1"/>
              <a:t>l’Univ.de</a:t>
            </a:r>
            <a:r>
              <a:rPr lang="nl-NL" dirty="0"/>
              <a:t> Montréal</a:t>
            </a:r>
          </a:p>
        </p:txBody>
      </p:sp>
    </p:spTree>
    <p:extLst>
      <p:ext uri="{BB962C8B-B14F-4D97-AF65-F5344CB8AC3E}">
        <p14:creationId xmlns:p14="http://schemas.microsoft.com/office/powerpoint/2010/main" val="65934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2706"/>
            <a:ext cx="8229600" cy="6275294"/>
          </a:xfrm>
        </p:spPr>
        <p:txBody>
          <a:bodyPr>
            <a:normAutofit/>
          </a:bodyPr>
          <a:lstStyle/>
          <a:p>
            <a:r>
              <a:rPr lang="fr-BE" sz="2000" dirty="0">
                <a:latin typeface="Palatino Linotype"/>
                <a:cs typeface="Palatino Linotype"/>
              </a:rPr>
              <a:t>Master en Arts du Spectacle (tronc commun)</a:t>
            </a:r>
          </a:p>
          <a:p>
            <a:pPr>
              <a:buFont typeface="Symbol" charset="0"/>
              <a:buChar char=""/>
            </a:pPr>
            <a:r>
              <a:rPr lang="fr-BE" sz="2000" dirty="0">
                <a:latin typeface="Palatino Linotype"/>
                <a:cs typeface="Palatino Linotype"/>
              </a:rPr>
              <a:t>Finalité Ecriture et analyse cinématographiques </a:t>
            </a:r>
          </a:p>
          <a:p>
            <a:pPr>
              <a:buFont typeface="Symbol" charset="0"/>
              <a:buChar char=""/>
            </a:pPr>
            <a:r>
              <a:rPr lang="fr-BE" sz="2000" dirty="0">
                <a:latin typeface="Palatino Linotype"/>
                <a:cs typeface="Palatino Linotype"/>
              </a:rPr>
              <a:t>Finalité Spectacle vivant </a:t>
            </a:r>
          </a:p>
          <a:p>
            <a:pPr>
              <a:buFont typeface="Symbol" charset="0"/>
              <a:buChar char=""/>
            </a:pPr>
            <a:r>
              <a:rPr lang="fr-BE" sz="2000" dirty="0">
                <a:latin typeface="Palatino Linotype"/>
                <a:cs typeface="Palatino Linotype"/>
              </a:rPr>
              <a:t>Finalité Comparative dramaturgy and Performance Research</a:t>
            </a:r>
          </a:p>
          <a:p>
            <a:pPr>
              <a:buFont typeface="Symbol" charset="0"/>
              <a:buChar char=""/>
            </a:pPr>
            <a:r>
              <a:rPr lang="fr-BE" sz="2000" dirty="0">
                <a:latin typeface="Palatino Linotype"/>
                <a:cs typeface="Palatino Linotype"/>
              </a:rPr>
              <a:t>Finalité Didactique</a:t>
            </a:r>
          </a:p>
          <a:p>
            <a:pPr marL="0" indent="0">
              <a:buNone/>
            </a:pPr>
            <a:endParaRPr lang="fr-BE" sz="2000" dirty="0">
              <a:latin typeface="Palatino Linotype"/>
              <a:cs typeface="Palatino Linotype"/>
            </a:endParaRPr>
          </a:p>
          <a:p>
            <a:r>
              <a:rPr lang="fr-BE" sz="2000" dirty="0">
                <a:latin typeface="Palatino Linotype"/>
                <a:cs typeface="Palatino Linotype"/>
              </a:rPr>
              <a:t>Président de filière: Karel Vanhaesebrouck. Vice-présidente: Muriel Andrin</a:t>
            </a:r>
          </a:p>
          <a:p>
            <a:r>
              <a:rPr lang="fr-BE" sz="2000" dirty="0">
                <a:latin typeface="Palatino Linotype"/>
                <a:cs typeface="Palatino Linotype"/>
              </a:rPr>
              <a:t>Coordination Erasmus: Dominique Nasta (cinéma), Karel Vanhaesebrouck (spectacle vivant)</a:t>
            </a:r>
          </a:p>
          <a:p>
            <a:r>
              <a:rPr lang="fr-BE" sz="2000" dirty="0">
                <a:latin typeface="Palatino Linotype"/>
                <a:cs typeface="Palatino Linotype"/>
              </a:rPr>
              <a:t>Au sein du Département SIC (Sciences de l’information et de la communication) et de la Faculté LTC (Lettres, Traduction et communication). </a:t>
            </a:r>
          </a:p>
          <a:p>
            <a:r>
              <a:rPr lang="fr-BE" sz="2000" dirty="0">
                <a:latin typeface="Palatino Linotype"/>
                <a:cs typeface="Palatino Linotype"/>
              </a:rPr>
              <a:t>Au niveau de la recherche: lien avec le Centre de recherche CiAsP (Cinéma et arts du spectacle) et à l’Ecole Doctorale en Etudes du cinéma et des arts du spectacle</a:t>
            </a:r>
          </a:p>
          <a:p>
            <a:endParaRPr lang="fr-BE" sz="2000" dirty="0">
              <a:latin typeface="Palatino Linotype"/>
              <a:cs typeface="Palatino Linotype"/>
            </a:endParaRPr>
          </a:p>
        </p:txBody>
      </p:sp>
    </p:spTree>
    <p:extLst>
      <p:ext uri="{BB962C8B-B14F-4D97-AF65-F5344CB8AC3E}">
        <p14:creationId xmlns:p14="http://schemas.microsoft.com/office/powerpoint/2010/main" val="290566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777875"/>
          </a:xfrm>
          <a:prstGeom prst="rect">
            <a:avLst/>
          </a:prstGeom>
        </p:spPr>
        <p:txBody>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r>
              <a:rPr lang="fr-BE" sz="3600" dirty="0">
                <a:solidFill>
                  <a:schemeClr val="tx2"/>
                </a:solidFill>
                <a:effectLst>
                  <a:outerShdw blurRad="38100" dist="38100" dir="2700000" algn="tl">
                    <a:srgbClr val="DDDDDD"/>
                  </a:outerShdw>
                </a:effectLst>
                <a:latin typeface="Palatino Linotype"/>
                <a:cs typeface="Palatino Linotype"/>
              </a:rPr>
              <a:t>Les étudiant.es du Master en cinéma</a:t>
            </a:r>
            <a:br>
              <a:rPr lang="fr-BE" sz="3600" dirty="0">
                <a:solidFill>
                  <a:schemeClr val="tx2"/>
                </a:solidFill>
                <a:effectLst>
                  <a:outerShdw blurRad="38100" dist="38100" dir="2700000" algn="tl">
                    <a:srgbClr val="DDDDDD"/>
                  </a:outerShdw>
                </a:effectLst>
                <a:latin typeface="Palatino Linotype"/>
                <a:cs typeface="Palatino Linotype"/>
              </a:rPr>
            </a:br>
            <a:r>
              <a:rPr lang="fr-BE" sz="3600" dirty="0">
                <a:solidFill>
                  <a:schemeClr val="tx2"/>
                </a:solidFill>
                <a:effectLst>
                  <a:outerShdw blurRad="38100" dist="38100" dir="2700000" algn="tl">
                    <a:srgbClr val="DDDDDD"/>
                  </a:outerShdw>
                </a:effectLst>
                <a:latin typeface="Palatino Linotype"/>
                <a:cs typeface="Palatino Linotype"/>
              </a:rPr>
              <a:t>c’est vous !</a:t>
            </a:r>
            <a:br>
              <a:rPr lang="fr-BE" sz="3600" dirty="0">
                <a:solidFill>
                  <a:schemeClr val="tx2"/>
                </a:solidFill>
                <a:effectLst>
                  <a:outerShdw blurRad="38100" dist="38100" dir="2700000" algn="tl">
                    <a:srgbClr val="DDDDDD"/>
                  </a:outerShdw>
                </a:effectLst>
                <a:latin typeface="Palatino Linotype"/>
                <a:cs typeface="Palatino Linotype"/>
              </a:rPr>
            </a:br>
            <a:endParaRPr lang="fr-FR" sz="1200" dirty="0">
              <a:solidFill>
                <a:schemeClr val="tx2"/>
              </a:solidFill>
              <a:effectLst>
                <a:outerShdw blurRad="38100" dist="38100" dir="2700000" algn="tl">
                  <a:srgbClr val="DDDDDD"/>
                </a:outerShdw>
              </a:effectLst>
              <a:latin typeface="Palatino Linotype"/>
              <a:cs typeface="Palatino Linotype"/>
            </a:endParaRPr>
          </a:p>
        </p:txBody>
      </p:sp>
      <p:sp>
        <p:nvSpPr>
          <p:cNvPr id="3" name="ZoneTexte 2"/>
          <p:cNvSpPr txBox="1">
            <a:spLocks noChangeArrowheads="1"/>
          </p:cNvSpPr>
          <p:nvPr/>
        </p:nvSpPr>
        <p:spPr bwMode="auto">
          <a:xfrm>
            <a:off x="684213" y="1844675"/>
            <a:ext cx="7775575" cy="2585323"/>
          </a:xfrm>
          <a:prstGeom prst="rect">
            <a:avLst/>
          </a:prstGeom>
          <a:gradFill rotWithShape="1">
            <a:gsLst>
              <a:gs pos="0">
                <a:srgbClr val="F5EFEB"/>
              </a:gs>
              <a:gs pos="64999">
                <a:srgbClr val="E5D6CB"/>
              </a:gs>
              <a:gs pos="100000">
                <a:srgbClr val="DBC4B4"/>
              </a:gs>
            </a:gsLst>
            <a:lin ang="5400000" scaled="1"/>
          </a:gradFill>
          <a:ln w="9525">
            <a:solidFill>
              <a:srgbClr val="826445"/>
            </a:solidFill>
            <a:miter lim="800000"/>
            <a:headEnd/>
            <a:tailEnd/>
          </a:ln>
          <a:effectLst>
            <a:outerShdw blurRad="40000" dist="20000" dir="5400000" rotWithShape="0">
              <a:srgbClr val="000000">
                <a:alpha val="37999"/>
              </a:srgbClr>
            </a:outerShdw>
          </a:effec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br>
              <a:rPr lang="fr-BE" sz="1800" dirty="0">
                <a:solidFill>
                  <a:srgbClr val="000000"/>
                </a:solidFill>
                <a:latin typeface="Palatino Linotype"/>
                <a:cs typeface="Palatino Linotype"/>
              </a:rPr>
            </a:br>
            <a:r>
              <a:rPr lang="fr-BE" sz="1800" dirty="0">
                <a:solidFill>
                  <a:srgbClr val="000000"/>
                </a:solidFill>
                <a:latin typeface="Palatino Linotype"/>
                <a:cs typeface="Palatino Linotype"/>
              </a:rPr>
              <a:t>En Octobre 2020, vous pourrez introduire votre candidature à la fonction de </a:t>
            </a:r>
            <a:r>
              <a:rPr lang="fr-BE" sz="1800" b="1" dirty="0">
                <a:solidFill>
                  <a:srgbClr val="000000"/>
                </a:solidFill>
                <a:latin typeface="Palatino Linotype"/>
                <a:cs typeface="Palatino Linotype"/>
              </a:rPr>
              <a:t>délégué(e) de filière</a:t>
            </a:r>
            <a:r>
              <a:rPr lang="fr-BE" sz="1800" dirty="0">
                <a:solidFill>
                  <a:srgbClr val="000000"/>
                </a:solidFill>
                <a:latin typeface="Palatino Linotype"/>
                <a:cs typeface="Palatino Linotype"/>
              </a:rPr>
              <a:t> auprès du secrétariat du Master en cinéma. Les élections auront lieu en Novembre 2020 (dates à confirmer).</a:t>
            </a:r>
          </a:p>
          <a:p>
            <a:pPr algn="just"/>
            <a:endParaRPr lang="fr-BE" sz="1800" dirty="0">
              <a:solidFill>
                <a:srgbClr val="000000"/>
              </a:solidFill>
              <a:latin typeface="Palatino Linotype"/>
              <a:cs typeface="Palatino Linotype"/>
            </a:endParaRPr>
          </a:p>
          <a:p>
            <a:pPr algn="ctr"/>
            <a:r>
              <a:rPr lang="fr-BE" sz="1800" dirty="0">
                <a:solidFill>
                  <a:srgbClr val="000000"/>
                </a:solidFill>
                <a:latin typeface="Palatino Linotype"/>
                <a:cs typeface="Palatino Linotype"/>
              </a:rPr>
              <a:t>Il est indispensable de représenter sa filière, en véritable porte-parole, vous assurerez la transition entre les professeur.e.s et les étudiant.e.s. </a:t>
            </a:r>
          </a:p>
          <a:p>
            <a:pPr algn="just"/>
            <a:endParaRPr lang="fr-BE" sz="1800" dirty="0">
              <a:solidFill>
                <a:srgbClr val="000000"/>
              </a:solidFill>
              <a:latin typeface="Palatino Linotype"/>
              <a:cs typeface="Palatino Linotype"/>
            </a:endParaRPr>
          </a:p>
          <a:p>
            <a:pPr algn="just"/>
            <a:endParaRPr lang="fr-FR" sz="1800" dirty="0">
              <a:solidFill>
                <a:srgbClr val="000000"/>
              </a:solidFill>
              <a:latin typeface="Palatino Linotype"/>
              <a:cs typeface="Palatino Linotype"/>
            </a:endParaRPr>
          </a:p>
        </p:txBody>
      </p:sp>
      <p:sp>
        <p:nvSpPr>
          <p:cNvPr id="4" name="Titre 1"/>
          <p:cNvSpPr txBox="1">
            <a:spLocks/>
          </p:cNvSpPr>
          <p:nvPr/>
        </p:nvSpPr>
        <p:spPr>
          <a:xfrm>
            <a:off x="539750" y="4706938"/>
            <a:ext cx="8229600" cy="777875"/>
          </a:xfrm>
          <a:prstGeom prst="rect">
            <a:avLst/>
          </a:prstGeom>
        </p:spPr>
        <p:txBody>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r>
              <a:rPr lang="fr-BE" sz="3600" dirty="0">
                <a:solidFill>
                  <a:schemeClr val="tx2"/>
                </a:solidFill>
                <a:effectLst>
                  <a:outerShdw blurRad="38100" dist="38100" dir="2700000" algn="tl">
                    <a:srgbClr val="DDDDDD"/>
                  </a:outerShdw>
                </a:effectLst>
                <a:latin typeface="Palatino Linotype"/>
                <a:cs typeface="Palatino Linotype"/>
              </a:rPr>
              <a:t>Le Guide de l’étudiant.e !</a:t>
            </a:r>
            <a:br>
              <a:rPr lang="fr-BE" sz="3600" dirty="0">
                <a:solidFill>
                  <a:schemeClr val="tx1"/>
                </a:solidFill>
                <a:effectLst>
                  <a:outerShdw blurRad="38100" dist="38100" dir="2700000" algn="tl">
                    <a:srgbClr val="DDDDDD"/>
                  </a:outerShdw>
                </a:effectLst>
                <a:latin typeface="Palatino Linotype"/>
                <a:cs typeface="Palatino Linotype"/>
              </a:rPr>
            </a:br>
            <a:endParaRPr lang="fr-FR" sz="1200" dirty="0">
              <a:solidFill>
                <a:schemeClr val="tx1"/>
              </a:solidFill>
              <a:effectLst>
                <a:outerShdw blurRad="38100" dist="38100" dir="2700000" algn="tl">
                  <a:srgbClr val="DDDDDD"/>
                </a:outerShdw>
              </a:effectLst>
              <a:latin typeface="Palatino Linotype"/>
              <a:cs typeface="Palatino Linotype"/>
            </a:endParaRPr>
          </a:p>
        </p:txBody>
      </p:sp>
      <p:sp>
        <p:nvSpPr>
          <p:cNvPr id="5" name="Rectangle 4"/>
          <p:cNvSpPr/>
          <p:nvPr/>
        </p:nvSpPr>
        <p:spPr>
          <a:xfrm>
            <a:off x="900113" y="5484813"/>
            <a:ext cx="7343775" cy="646331"/>
          </a:xfrm>
          <a:prstGeom prst="rect">
            <a:avLst/>
          </a:prstGeom>
          <a:solidFill>
            <a:schemeClr val="accent6">
              <a:lumMod val="60000"/>
              <a:lumOff val="40000"/>
            </a:schemeClr>
          </a:solidFill>
        </p:spPr>
        <p:txBody>
          <a:bodyPr>
            <a:spAutoFit/>
          </a:bodyPr>
          <a:lstStyle/>
          <a:p>
            <a:pPr algn="ctr"/>
            <a:r>
              <a:rPr lang="fr-BE" dirty="0">
                <a:solidFill>
                  <a:srgbClr val="000000"/>
                </a:solidFill>
                <a:latin typeface="Palatino Linotype"/>
                <a:cs typeface="Palatino Linotype"/>
              </a:rPr>
              <a:t>Le </a:t>
            </a:r>
            <a:r>
              <a:rPr lang="fr-BE" i="1" dirty="0">
                <a:solidFill>
                  <a:srgbClr val="000000"/>
                </a:solidFill>
                <a:latin typeface="Palatino Linotype"/>
                <a:cs typeface="Palatino Linotype"/>
              </a:rPr>
              <a:t>Guide de l’étudiant.e, </a:t>
            </a:r>
            <a:r>
              <a:rPr lang="fr-BE" dirty="0">
                <a:solidFill>
                  <a:srgbClr val="000000"/>
                </a:solidFill>
                <a:latin typeface="Palatino Linotype"/>
                <a:cs typeface="Palatino Linotype"/>
              </a:rPr>
              <a:t>à retirer au Secrétariat de filière, vous donnera des clefs utiles tout au long de votre année académique.</a:t>
            </a:r>
          </a:p>
        </p:txBody>
      </p:sp>
    </p:spTree>
    <p:extLst>
      <p:ext uri="{BB962C8B-B14F-4D97-AF65-F5344CB8AC3E}">
        <p14:creationId xmlns:p14="http://schemas.microsoft.com/office/powerpoint/2010/main" val="2791743877"/>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95288" y="2205038"/>
            <a:ext cx="8569325" cy="1752600"/>
          </a:xfrm>
        </p:spPr>
        <p:txBody>
          <a:bodyPr/>
          <a:lstStyle/>
          <a:p>
            <a:pPr eaLnBrk="1" hangingPunct="1"/>
            <a:r>
              <a:rPr lang="fr-BE" sz="4000" b="1" i="1" dirty="0">
                <a:ea typeface="ＭＳ Ｐゴシック" pitchFamily="-86" charset="-128"/>
                <a:cs typeface="ＭＳ Ｐゴシック" pitchFamily="-86" charset="-128"/>
              </a:rPr>
              <a:t>3.</a:t>
            </a:r>
            <a:br>
              <a:rPr lang="fr-BE" sz="4000" b="1" i="1" dirty="0">
                <a:ea typeface="ＭＳ Ｐゴシック" pitchFamily="-86" charset="-128"/>
                <a:cs typeface="ＭＳ Ｐゴシック" pitchFamily="-86" charset="-128"/>
              </a:rPr>
            </a:br>
            <a:r>
              <a:rPr lang="fr-BE" sz="4000" b="1" i="1" dirty="0">
                <a:ea typeface="ＭＳ Ｐゴシック" pitchFamily="-86" charset="-128"/>
                <a:cs typeface="ＭＳ Ｐゴシック" pitchFamily="-86" charset="-128"/>
              </a:rPr>
              <a:t>Le Master en Arts du spectacle vivant</a:t>
            </a:r>
            <a:endParaRPr lang="fr-FR" sz="4000" b="1" i="1" dirty="0">
              <a:ea typeface="ＭＳ Ｐゴシック" pitchFamily="-86" charset="-128"/>
              <a:cs typeface="ＭＳ Ｐゴシック" pitchFamily="-86" charset="-128"/>
            </a:endParaRP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fr-FR">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NL" b="1">
                <a:ea typeface="ＭＳ Ｐゴシック" pitchFamily="-86" charset="-128"/>
                <a:cs typeface="ＭＳ Ｐゴシック" pitchFamily="-86" charset="-128"/>
              </a:rPr>
              <a:t>Ateliers et workshops BLOC1</a:t>
            </a:r>
          </a:p>
        </p:txBody>
      </p:sp>
      <p:sp>
        <p:nvSpPr>
          <p:cNvPr id="3" name="Tijdelijke aanduiding voor inhoud 2"/>
          <p:cNvSpPr>
            <a:spLocks noGrp="1"/>
          </p:cNvSpPr>
          <p:nvPr>
            <p:ph idx="1"/>
          </p:nvPr>
        </p:nvSpPr>
        <p:spPr/>
        <p:txBody>
          <a:bodyPr/>
          <a:lstStyle/>
          <a:p>
            <a:pPr>
              <a:buFont typeface="Arial" pitchFamily="-102" charset="0"/>
              <a:buNone/>
              <a:defRPr/>
            </a:pPr>
            <a:endParaRPr lang="nl-NL" sz="2000" b="1" dirty="0"/>
          </a:p>
          <a:p>
            <a:pPr>
              <a:buFont typeface="Arial" pitchFamily="-102" charset="0"/>
              <a:buNone/>
              <a:defRPr/>
            </a:pPr>
            <a:r>
              <a:rPr lang="nl-NL" sz="2000" b="1" dirty="0"/>
              <a:t>ARTC-B450 </a:t>
            </a:r>
            <a:r>
              <a:rPr lang="nl-NL" sz="2000" b="1" dirty="0" err="1"/>
              <a:t>Sensibilisation</a:t>
            </a:r>
            <a:r>
              <a:rPr lang="nl-NL" sz="2000" b="1" dirty="0"/>
              <a:t> à la </a:t>
            </a:r>
            <a:r>
              <a:rPr lang="nl-NL" sz="2000" b="1" dirty="0" err="1"/>
              <a:t>pratique</a:t>
            </a:r>
            <a:r>
              <a:rPr lang="nl-NL" sz="2000" b="1" dirty="0"/>
              <a:t> du </a:t>
            </a:r>
            <a:r>
              <a:rPr lang="nl-NL" sz="2000" b="1" dirty="0" err="1"/>
              <a:t>spectacle</a:t>
            </a:r>
            <a:r>
              <a:rPr lang="nl-NL" sz="2000" b="1" dirty="0"/>
              <a:t> vivant</a:t>
            </a:r>
          </a:p>
          <a:p>
            <a:pPr marL="457200" indent="-457200">
              <a:buFont typeface="Arial" pitchFamily="-102" charset="0"/>
              <a:buAutoNum type="arabicPeriod"/>
              <a:defRPr/>
            </a:pPr>
            <a:r>
              <a:rPr lang="nl-NL" sz="2000" dirty="0"/>
              <a:t>Workshop Performance et </a:t>
            </a:r>
            <a:r>
              <a:rPr lang="nl-NL" sz="2000" dirty="0" err="1"/>
              <a:t>réseaux</a:t>
            </a:r>
            <a:r>
              <a:rPr lang="nl-NL" sz="2000" dirty="0"/>
              <a:t> </a:t>
            </a:r>
            <a:r>
              <a:rPr lang="nl-NL" sz="2000" dirty="0" err="1"/>
              <a:t>sociaux</a:t>
            </a:r>
            <a:r>
              <a:rPr lang="nl-NL" sz="2000" dirty="0"/>
              <a:t>, </a:t>
            </a:r>
            <a:r>
              <a:rPr lang="nl-NL" sz="2000" dirty="0" err="1"/>
              <a:t>avec</a:t>
            </a:r>
            <a:r>
              <a:rPr lang="nl-NL" sz="2000" dirty="0"/>
              <a:t> </a:t>
            </a:r>
            <a:r>
              <a:rPr lang="nl-NL" sz="2000" dirty="0" err="1"/>
              <a:t>Marielle</a:t>
            </a:r>
            <a:r>
              <a:rPr lang="nl-NL" sz="2000" dirty="0"/>
              <a:t> </a:t>
            </a:r>
            <a:r>
              <a:rPr lang="nl-NL" sz="2000" dirty="0" err="1"/>
              <a:t>Pelissero</a:t>
            </a:r>
            <a:endParaRPr lang="nl-NL" sz="2000" dirty="0"/>
          </a:p>
          <a:p>
            <a:pPr marL="457200" indent="-457200">
              <a:buFont typeface="Arial" pitchFamily="-102" charset="0"/>
              <a:buAutoNum type="arabicPeriod"/>
              <a:defRPr/>
            </a:pPr>
            <a:r>
              <a:rPr lang="nl-NL" sz="2000" dirty="0"/>
              <a:t>Workshop </a:t>
            </a:r>
            <a:r>
              <a:rPr lang="nl-NL" sz="2000" dirty="0" err="1"/>
              <a:t>Frédérique</a:t>
            </a:r>
            <a:r>
              <a:rPr lang="nl-NL" sz="2000" dirty="0"/>
              <a:t> </a:t>
            </a:r>
            <a:r>
              <a:rPr lang="nl-NL" sz="2000" dirty="0" err="1"/>
              <a:t>Lecomte</a:t>
            </a:r>
            <a:r>
              <a:rPr lang="nl-NL" sz="2000" dirty="0"/>
              <a:t>: 16 mars &gt; 1 </a:t>
            </a:r>
            <a:r>
              <a:rPr lang="nl-NL" sz="2000" dirty="0" err="1"/>
              <a:t>avril</a:t>
            </a:r>
            <a:r>
              <a:rPr lang="nl-NL" sz="2000" dirty="0"/>
              <a:t>  @ </a:t>
            </a:r>
            <a:r>
              <a:rPr lang="nl-NL" sz="2000" dirty="0" err="1"/>
              <a:t>salle</a:t>
            </a:r>
            <a:r>
              <a:rPr lang="nl-NL" sz="2000" dirty="0"/>
              <a:t> de </a:t>
            </a:r>
            <a:r>
              <a:rPr lang="nl-NL" sz="2000" dirty="0" err="1"/>
              <a:t>répétitions</a:t>
            </a:r>
            <a:r>
              <a:rPr lang="nl-NL" sz="2000" dirty="0"/>
              <a:t> ULB.</a:t>
            </a:r>
          </a:p>
          <a:p>
            <a:pPr marL="457200" indent="-457200">
              <a:buFont typeface="Arial" pitchFamily="-102" charset="0"/>
              <a:buAutoNum type="arabicPeriod"/>
              <a:defRPr/>
            </a:pPr>
            <a:r>
              <a:rPr lang="nl-NL" sz="2000" dirty="0"/>
              <a:t>Workshop </a:t>
            </a:r>
            <a:r>
              <a:rPr lang="nl-NL" sz="2000" dirty="0" err="1"/>
              <a:t>Antonio</a:t>
            </a:r>
            <a:r>
              <a:rPr lang="nl-NL" sz="2000" dirty="0"/>
              <a:t> </a:t>
            </a:r>
            <a:r>
              <a:rPr lang="nl-NL" sz="2000" dirty="0" err="1"/>
              <a:t>Araujo</a:t>
            </a:r>
            <a:r>
              <a:rPr lang="nl-NL" sz="2000" dirty="0"/>
              <a:t>: dates à </a:t>
            </a:r>
            <a:r>
              <a:rPr lang="nl-NL" sz="2000" dirty="0" err="1"/>
              <a:t>confirmer</a:t>
            </a:r>
            <a:r>
              <a:rPr lang="nl-NL" sz="2000" dirty="0"/>
              <a:t> en </a:t>
            </a:r>
            <a:r>
              <a:rPr lang="nl-NL" sz="2000" dirty="0" err="1"/>
              <a:t>fonction</a:t>
            </a:r>
            <a:r>
              <a:rPr lang="nl-NL" sz="2000" dirty="0"/>
              <a:t> de </a:t>
            </a:r>
            <a:r>
              <a:rPr lang="nl-NL" sz="2000" dirty="0" err="1"/>
              <a:t>l’évolution</a:t>
            </a:r>
            <a:r>
              <a:rPr lang="nl-NL" sz="2000" dirty="0"/>
              <a:t> du </a:t>
            </a:r>
            <a:r>
              <a:rPr lang="nl-NL" sz="2000" dirty="0" err="1"/>
              <a:t>contexte</a:t>
            </a:r>
            <a:r>
              <a:rPr lang="nl-NL" sz="2000" dirty="0"/>
              <a:t> sanitaire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endParaRPr lang="nl-NL">
              <a:ea typeface="ＭＳ Ｐゴシック" pitchFamily="-86" charset="-128"/>
              <a:cs typeface="ＭＳ Ｐゴシック" pitchFamily="-86" charset="-128"/>
            </a:endParaRPr>
          </a:p>
        </p:txBody>
      </p:sp>
      <p:sp>
        <p:nvSpPr>
          <p:cNvPr id="3" name="Tijdelijke aanduiding voor inhoud 2"/>
          <p:cNvSpPr>
            <a:spLocks noGrp="1"/>
          </p:cNvSpPr>
          <p:nvPr>
            <p:ph idx="1"/>
          </p:nvPr>
        </p:nvSpPr>
        <p:spPr>
          <a:xfrm>
            <a:off x="457200" y="1600200"/>
            <a:ext cx="8229600" cy="5029200"/>
          </a:xfrm>
        </p:spPr>
        <p:txBody>
          <a:bodyPr/>
          <a:lstStyle/>
          <a:p>
            <a:pPr>
              <a:buFont typeface="Arial" pitchFamily="-102" charset="0"/>
              <a:buNone/>
              <a:defRPr/>
            </a:pPr>
            <a:r>
              <a:rPr lang="nl-NL" sz="2400" b="1" dirty="0"/>
              <a:t>ARTC-B406 Dramaturgie et codes de la </a:t>
            </a:r>
            <a:r>
              <a:rPr lang="nl-NL" sz="2400" b="1" dirty="0" err="1"/>
              <a:t>représentation</a:t>
            </a:r>
            <a:r>
              <a:rPr lang="nl-NL" sz="2400" b="1" dirty="0"/>
              <a:t> (Atelier)</a:t>
            </a:r>
          </a:p>
          <a:p>
            <a:pPr marL="457200" indent="-457200">
              <a:buFont typeface="Arial" pitchFamily="-89" charset="0"/>
              <a:buAutoNum type="arabicPeriod"/>
              <a:defRPr/>
            </a:pPr>
            <a:r>
              <a:rPr lang="nl-NL" sz="2000" dirty="0"/>
              <a:t>Module </a:t>
            </a:r>
            <a:r>
              <a:rPr lang="nl-NL" sz="2000" dirty="0" err="1"/>
              <a:t>Pratiques</a:t>
            </a:r>
            <a:r>
              <a:rPr lang="nl-NL" sz="2000" dirty="0"/>
              <a:t> </a:t>
            </a:r>
            <a:r>
              <a:rPr lang="nl-NL" sz="2000" dirty="0" err="1"/>
              <a:t>dramaturgiques</a:t>
            </a:r>
            <a:r>
              <a:rPr lang="nl-NL" sz="2000" dirty="0"/>
              <a:t> </a:t>
            </a:r>
            <a:r>
              <a:rPr lang="nl-NL" sz="2000" dirty="0" err="1"/>
              <a:t>avec</a:t>
            </a:r>
            <a:r>
              <a:rPr lang="nl-NL" sz="2000" dirty="0"/>
              <a:t> Karel </a:t>
            </a:r>
            <a:r>
              <a:rPr lang="nl-NL" sz="2000" dirty="0" err="1"/>
              <a:t>Vanhaesebrouck</a:t>
            </a:r>
            <a:r>
              <a:rPr lang="nl-NL" sz="2000" dirty="0"/>
              <a:t>, premier </a:t>
            </a:r>
            <a:r>
              <a:rPr lang="nl-NL" sz="2000" dirty="0" err="1"/>
              <a:t>quadrimestre</a:t>
            </a:r>
            <a:r>
              <a:rPr lang="nl-NL" sz="2000" dirty="0"/>
              <a:t>. Première </a:t>
            </a:r>
            <a:r>
              <a:rPr lang="nl-NL" sz="2000" dirty="0" err="1"/>
              <a:t>session</a:t>
            </a:r>
            <a:r>
              <a:rPr lang="nl-NL" sz="2000" dirty="0"/>
              <a:t>: 30/09</a:t>
            </a:r>
          </a:p>
          <a:p>
            <a:pPr marL="457200" indent="-457200">
              <a:buFont typeface="Arial" pitchFamily="-89" charset="0"/>
              <a:buAutoNum type="arabicPeriod"/>
              <a:defRPr/>
            </a:pPr>
            <a:r>
              <a:rPr lang="nl-NL" sz="2000" dirty="0"/>
              <a:t>Module Dramaturgie du </a:t>
            </a:r>
            <a:r>
              <a:rPr lang="nl-NL" sz="2000" dirty="0" err="1"/>
              <a:t>répertoire</a:t>
            </a:r>
            <a:r>
              <a:rPr lang="nl-NL" sz="2000" dirty="0"/>
              <a:t> </a:t>
            </a:r>
            <a:r>
              <a:rPr lang="nl-NL" sz="2000" dirty="0" err="1"/>
              <a:t>classique</a:t>
            </a:r>
            <a:r>
              <a:rPr lang="nl-NL" sz="2000" dirty="0"/>
              <a:t> (</a:t>
            </a:r>
            <a:r>
              <a:rPr lang="nl-NL" sz="2000" dirty="0" err="1"/>
              <a:t>Racine</a:t>
            </a:r>
            <a:r>
              <a:rPr lang="nl-NL" sz="2000" dirty="0"/>
              <a:t>/Molière) </a:t>
            </a:r>
            <a:r>
              <a:rPr lang="nl-NL" sz="2000" dirty="0" err="1"/>
              <a:t>avec</a:t>
            </a:r>
            <a:r>
              <a:rPr lang="nl-NL" sz="2000" dirty="0"/>
              <a:t> Karel </a:t>
            </a:r>
            <a:r>
              <a:rPr lang="nl-NL" sz="2000" dirty="0" err="1"/>
              <a:t>Vanhaesebrouck</a:t>
            </a:r>
            <a:r>
              <a:rPr lang="nl-NL" sz="2000" dirty="0"/>
              <a:t>, 10-12 mars</a:t>
            </a:r>
          </a:p>
          <a:p>
            <a:pPr marL="457200" indent="-457200">
              <a:buFont typeface="Arial" pitchFamily="-89" charset="0"/>
              <a:buAutoNum type="arabicPeriod"/>
              <a:defRPr/>
            </a:pPr>
            <a:r>
              <a:rPr lang="nl-NL" sz="2000" dirty="0"/>
              <a:t>Module “la </a:t>
            </a:r>
            <a:r>
              <a:rPr lang="nl-NL" sz="2000" dirty="0" err="1"/>
              <a:t>question</a:t>
            </a:r>
            <a:r>
              <a:rPr lang="nl-NL" sz="2000" dirty="0"/>
              <a:t> de la </a:t>
            </a:r>
            <a:r>
              <a:rPr lang="nl-NL" sz="2000" dirty="0" err="1"/>
              <a:t>décolonisation</a:t>
            </a:r>
            <a:r>
              <a:rPr lang="nl-NL" sz="2000" dirty="0"/>
              <a:t>” </a:t>
            </a:r>
            <a:r>
              <a:rPr lang="nl-NL" sz="2000" dirty="0" err="1"/>
              <a:t>avec</a:t>
            </a:r>
            <a:r>
              <a:rPr lang="nl-NL" sz="2000" dirty="0"/>
              <a:t> Marte Van </a:t>
            </a:r>
            <a:r>
              <a:rPr lang="nl-NL" sz="2000" dirty="0" err="1"/>
              <a:t>Hassel</a:t>
            </a:r>
            <a:r>
              <a:rPr lang="nl-NL" sz="2000" dirty="0"/>
              <a:t>, à </a:t>
            </a:r>
            <a:r>
              <a:rPr lang="nl-NL" sz="2000" dirty="0" err="1"/>
              <a:t>partir</a:t>
            </a:r>
            <a:r>
              <a:rPr lang="nl-NL" sz="2000" dirty="0"/>
              <a:t> de 4 </a:t>
            </a:r>
            <a:r>
              <a:rPr lang="nl-NL" sz="2000" dirty="0" err="1"/>
              <a:t>février</a:t>
            </a:r>
            <a:endParaRPr lang="nl-NL" sz="2000" dirty="0"/>
          </a:p>
          <a:p>
            <a:pPr marL="457200" indent="-457200">
              <a:buFont typeface="Arial" pitchFamily="-89" charset="0"/>
              <a:buAutoNum type="arabicPeriod"/>
              <a:defRPr/>
            </a:pPr>
            <a:r>
              <a:rPr lang="nl-NL" sz="2000" dirty="0"/>
              <a:t>Module “Dramaturgie(s) et Genre(s)” </a:t>
            </a:r>
            <a:r>
              <a:rPr lang="nl-NL" sz="2000" dirty="0" err="1"/>
              <a:t>avec</a:t>
            </a:r>
            <a:r>
              <a:rPr lang="nl-NL" sz="2000" dirty="0"/>
              <a:t> Sylvia </a:t>
            </a:r>
            <a:r>
              <a:rPr lang="nl-NL" sz="2000" dirty="0" err="1"/>
              <a:t>Botella</a:t>
            </a:r>
            <a:r>
              <a:rPr lang="nl-NL" sz="2000" dirty="0"/>
              <a:t>, à </a:t>
            </a:r>
            <a:r>
              <a:rPr lang="nl-NL" sz="2000" dirty="0" err="1"/>
              <a:t>partir</a:t>
            </a:r>
            <a:r>
              <a:rPr lang="nl-NL" sz="2000" dirty="0"/>
              <a:t> du 8 </a:t>
            </a:r>
            <a:r>
              <a:rPr lang="nl-NL" sz="2000" dirty="0" err="1"/>
              <a:t>février</a:t>
            </a:r>
            <a:endParaRPr lang="nl-NL" sz="2000" dirty="0"/>
          </a:p>
          <a:p>
            <a:pPr marL="457200" indent="-457200">
              <a:buFont typeface="Arial" pitchFamily="-89" charset="0"/>
              <a:buAutoNum type="arabicPeriod"/>
              <a:defRPr/>
            </a:pPr>
            <a:r>
              <a:rPr lang="nl-NL" sz="2000" dirty="0"/>
              <a:t>Module “Dramaturgie du </a:t>
            </a:r>
            <a:r>
              <a:rPr lang="nl-NL" sz="2000" dirty="0" err="1"/>
              <a:t>cirque</a:t>
            </a:r>
            <a:r>
              <a:rPr lang="nl-NL" sz="2000" dirty="0"/>
              <a:t>” </a:t>
            </a:r>
            <a:r>
              <a:rPr lang="nl-NL" sz="2000" dirty="0" err="1"/>
              <a:t>avec</a:t>
            </a:r>
            <a:r>
              <a:rPr lang="nl-NL" sz="2000" dirty="0"/>
              <a:t> </a:t>
            </a:r>
            <a:r>
              <a:rPr lang="nl-NL" sz="2000" dirty="0" err="1"/>
              <a:t>Franziska</a:t>
            </a:r>
            <a:r>
              <a:rPr lang="nl-NL" sz="2000" dirty="0"/>
              <a:t> </a:t>
            </a:r>
            <a:r>
              <a:rPr lang="nl-NL" sz="2000" dirty="0" err="1"/>
              <a:t>Trapp</a:t>
            </a:r>
            <a:r>
              <a:rPr lang="nl-NL" sz="2000" dirty="0"/>
              <a:t>, à </a:t>
            </a:r>
            <a:r>
              <a:rPr lang="nl-NL" sz="2000" dirty="0" err="1"/>
              <a:t>partir</a:t>
            </a:r>
            <a:r>
              <a:rPr lang="nl-NL" sz="2000" dirty="0"/>
              <a:t> du 18.03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endParaRPr lang="nl-NL">
              <a:ea typeface="ＭＳ Ｐゴシック" pitchFamily="-86" charset="-128"/>
              <a:cs typeface="ＭＳ Ｐゴシック" pitchFamily="-86" charset="-128"/>
            </a:endParaRPr>
          </a:p>
        </p:txBody>
      </p:sp>
      <p:sp>
        <p:nvSpPr>
          <p:cNvPr id="3" name="Tijdelijke aanduiding voor inhoud 2"/>
          <p:cNvSpPr>
            <a:spLocks noGrp="1"/>
          </p:cNvSpPr>
          <p:nvPr>
            <p:ph idx="1"/>
          </p:nvPr>
        </p:nvSpPr>
        <p:spPr/>
        <p:txBody>
          <a:bodyPr>
            <a:normAutofit lnSpcReduction="10000"/>
          </a:bodyPr>
          <a:lstStyle/>
          <a:p>
            <a:pPr>
              <a:buFont typeface="Arial" pitchFamily="-89" charset="0"/>
              <a:buNone/>
              <a:defRPr/>
            </a:pPr>
            <a:r>
              <a:rPr lang="nl-NL" b="1" dirty="0"/>
              <a:t>ARTC-B460 </a:t>
            </a:r>
            <a:r>
              <a:rPr lang="nl-NL" b="1" dirty="0" err="1"/>
              <a:t>Histoire</a:t>
            </a:r>
            <a:r>
              <a:rPr lang="nl-NL" b="1" dirty="0"/>
              <a:t> et </a:t>
            </a:r>
            <a:r>
              <a:rPr lang="nl-NL" b="1" dirty="0" err="1"/>
              <a:t>esthétique</a:t>
            </a:r>
            <a:r>
              <a:rPr lang="nl-NL" b="1" dirty="0"/>
              <a:t> de la </a:t>
            </a:r>
            <a:r>
              <a:rPr lang="nl-NL" b="1" dirty="0" err="1"/>
              <a:t>danse</a:t>
            </a:r>
            <a:endParaRPr lang="nl-NL" b="1" u="sng" dirty="0"/>
          </a:p>
          <a:p>
            <a:pPr marL="457200" indent="-457200">
              <a:buFont typeface="Arial" pitchFamily="-89" charset="0"/>
              <a:buAutoNum type="arabicPeriod"/>
              <a:defRPr/>
            </a:pPr>
            <a:r>
              <a:rPr lang="nl-NL" sz="2400" dirty="0"/>
              <a:t>cours </a:t>
            </a:r>
            <a:r>
              <a:rPr lang="nl-NL" sz="2400" dirty="0" err="1"/>
              <a:t>théorique</a:t>
            </a:r>
            <a:r>
              <a:rPr lang="nl-NL" sz="2400" dirty="0"/>
              <a:t> </a:t>
            </a:r>
            <a:r>
              <a:rPr lang="nl-NL" sz="2400" dirty="0" err="1"/>
              <a:t>dispensé</a:t>
            </a:r>
            <a:r>
              <a:rPr lang="nl-NL" sz="2400" dirty="0"/>
              <a:t> </a:t>
            </a:r>
            <a:r>
              <a:rPr lang="nl-NL" sz="2400" dirty="0" err="1"/>
              <a:t>par</a:t>
            </a:r>
            <a:r>
              <a:rPr lang="nl-NL" sz="2400" dirty="0"/>
              <a:t> </a:t>
            </a:r>
            <a:r>
              <a:rPr lang="nl-NL" sz="2400" dirty="0" err="1"/>
              <a:t>Elodie</a:t>
            </a:r>
            <a:r>
              <a:rPr lang="nl-NL" sz="2400" dirty="0"/>
              <a:t> Verlinden, à </a:t>
            </a:r>
            <a:r>
              <a:rPr lang="nl-NL" sz="2400" dirty="0" err="1"/>
              <a:t>partir</a:t>
            </a:r>
            <a:r>
              <a:rPr lang="nl-NL" sz="2400" dirty="0"/>
              <a:t> du 23.09</a:t>
            </a:r>
          </a:p>
          <a:p>
            <a:pPr marL="457200" indent="-457200">
              <a:buFont typeface="Arial" pitchFamily="-89" charset="0"/>
              <a:buAutoNum type="arabicPeriod"/>
              <a:defRPr/>
            </a:pPr>
            <a:r>
              <a:rPr lang="nl-NL" sz="2400" dirty="0" err="1"/>
              <a:t>séminaire</a:t>
            </a:r>
            <a:r>
              <a:rPr lang="nl-NL" sz="2400" dirty="0"/>
              <a:t> </a:t>
            </a:r>
            <a:r>
              <a:rPr lang="nl-NL" sz="2400" dirty="0" err="1"/>
              <a:t>d'analyse</a:t>
            </a:r>
            <a:r>
              <a:rPr lang="nl-NL" sz="2400" dirty="0"/>
              <a:t> en </a:t>
            </a:r>
            <a:r>
              <a:rPr lang="nl-NL" sz="2400" dirty="0" err="1"/>
              <a:t>collaboration</a:t>
            </a:r>
            <a:r>
              <a:rPr lang="nl-NL" sz="2400" dirty="0"/>
              <a:t> </a:t>
            </a:r>
            <a:r>
              <a:rPr lang="nl-NL" sz="2400" dirty="0" err="1"/>
              <a:t>avec</a:t>
            </a:r>
            <a:r>
              <a:rPr lang="nl-NL" sz="2400" dirty="0"/>
              <a:t> les </a:t>
            </a:r>
            <a:r>
              <a:rPr lang="nl-NL" sz="2400" dirty="0" err="1"/>
              <a:t>Brigittines</a:t>
            </a:r>
            <a:r>
              <a:rPr lang="nl-NL" sz="2400" dirty="0"/>
              <a:t>, </a:t>
            </a:r>
            <a:r>
              <a:rPr lang="nl-NL" sz="2400" dirty="0" err="1"/>
              <a:t>animé</a:t>
            </a:r>
            <a:r>
              <a:rPr lang="nl-NL" sz="2400" dirty="0"/>
              <a:t> </a:t>
            </a:r>
            <a:r>
              <a:rPr lang="nl-NL" sz="2400" dirty="0" err="1"/>
              <a:t>par</a:t>
            </a:r>
            <a:r>
              <a:rPr lang="nl-NL" sz="2400" dirty="0"/>
              <a:t> </a:t>
            </a:r>
            <a:r>
              <a:rPr lang="nl-NL" sz="2400" dirty="0" err="1"/>
              <a:t>Antia</a:t>
            </a:r>
            <a:r>
              <a:rPr lang="nl-NL" sz="2400" dirty="0"/>
              <a:t> Diaz </a:t>
            </a:r>
            <a:r>
              <a:rPr lang="nl-NL" sz="2400" dirty="0" err="1"/>
              <a:t>Otero</a:t>
            </a:r>
            <a:r>
              <a:rPr lang="nl-NL" sz="2400" dirty="0"/>
              <a:t> + </a:t>
            </a:r>
            <a:r>
              <a:rPr lang="nl-NL" sz="2400" dirty="0" err="1"/>
              <a:t>conférences</a:t>
            </a:r>
            <a:r>
              <a:rPr lang="nl-NL" sz="2400" dirty="0"/>
              <a:t>, à </a:t>
            </a:r>
            <a:r>
              <a:rPr lang="nl-NL" sz="2400" dirty="0" err="1"/>
              <a:t>partir</a:t>
            </a:r>
            <a:r>
              <a:rPr lang="nl-NL" sz="2400" dirty="0"/>
              <a:t> du 10 </a:t>
            </a:r>
            <a:r>
              <a:rPr lang="nl-NL" sz="2400" dirty="0" err="1"/>
              <a:t>décembre</a:t>
            </a:r>
            <a:endParaRPr lang="nl-NL" sz="2400" dirty="0"/>
          </a:p>
          <a:p>
            <a:pPr>
              <a:buFont typeface="Arial" pitchFamily="-86" charset="0"/>
              <a:buNone/>
              <a:defRPr/>
            </a:pPr>
            <a:r>
              <a:rPr lang="nl-NL" sz="2400" b="1" dirty="0"/>
              <a:t>ARTCB425: Etude </a:t>
            </a:r>
            <a:r>
              <a:rPr lang="nl-NL" sz="2400" b="1" dirty="0" err="1"/>
              <a:t>pluridisciplinaire</a:t>
            </a:r>
            <a:r>
              <a:rPr lang="nl-NL" sz="2400" b="1" dirty="0"/>
              <a:t> du genre </a:t>
            </a:r>
            <a:r>
              <a:rPr lang="nl-NL" sz="2400" b="1" dirty="0" err="1"/>
              <a:t>lyrique</a:t>
            </a:r>
            <a:r>
              <a:rPr lang="nl-NL" sz="2400" b="1" dirty="0"/>
              <a:t> - Campus </a:t>
            </a:r>
            <a:r>
              <a:rPr lang="nl-NL" sz="2400" b="1" dirty="0" err="1"/>
              <a:t>Opéra</a:t>
            </a:r>
            <a:endParaRPr lang="nl-NL" sz="2400" b="1" dirty="0"/>
          </a:p>
          <a:p>
            <a:pPr>
              <a:defRPr/>
            </a:pPr>
            <a:r>
              <a:rPr lang="nl-NL" sz="2400" dirty="0"/>
              <a:t>Pas </a:t>
            </a:r>
            <a:r>
              <a:rPr lang="nl-NL" sz="2400" dirty="0" err="1"/>
              <a:t>d’offre</a:t>
            </a:r>
            <a:r>
              <a:rPr lang="nl-NL" sz="2400" dirty="0"/>
              <a:t> </a:t>
            </a:r>
            <a:r>
              <a:rPr lang="nl-NL" sz="2400" dirty="0" err="1"/>
              <a:t>étudiant</a:t>
            </a:r>
            <a:r>
              <a:rPr lang="nl-NL" sz="2400" dirty="0"/>
              <a:t> à la </a:t>
            </a:r>
            <a:r>
              <a:rPr lang="nl-NL" sz="2400" dirty="0" err="1"/>
              <a:t>Monnaie</a:t>
            </a:r>
            <a:r>
              <a:rPr lang="nl-NL" sz="2400" dirty="0"/>
              <a:t> </a:t>
            </a:r>
            <a:r>
              <a:rPr lang="nl-NL" sz="2400" dirty="0" err="1"/>
              <a:t>cette</a:t>
            </a:r>
            <a:r>
              <a:rPr lang="nl-NL" sz="2400" dirty="0"/>
              <a:t> </a:t>
            </a:r>
            <a:r>
              <a:rPr lang="nl-NL" sz="2400" dirty="0" err="1"/>
              <a:t>année</a:t>
            </a:r>
            <a:endParaRPr lang="nl-NL" sz="2400" dirty="0"/>
          </a:p>
          <a:p>
            <a:pPr>
              <a:defRPr/>
            </a:pPr>
            <a:r>
              <a:rPr lang="nl-NL" sz="2400" dirty="0"/>
              <a:t>Cours </a:t>
            </a:r>
            <a:r>
              <a:rPr lang="nl-NL" sz="2400" dirty="0" err="1"/>
              <a:t>dispensés</a:t>
            </a:r>
            <a:r>
              <a:rPr lang="nl-NL" sz="2400" dirty="0"/>
              <a:t> </a:t>
            </a:r>
            <a:r>
              <a:rPr lang="nl-NL" sz="2400" dirty="0" err="1"/>
              <a:t>par</a:t>
            </a:r>
            <a:r>
              <a:rPr lang="nl-NL" sz="2400" dirty="0"/>
              <a:t> Manuel </a:t>
            </a:r>
            <a:r>
              <a:rPr lang="nl-NL" sz="2400" dirty="0" err="1"/>
              <a:t>Couvreur</a:t>
            </a:r>
            <a:r>
              <a:rPr lang="nl-NL" sz="2400" dirty="0"/>
              <a:t>: 10/10, 17/10, 24/10, 05/12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NL" b="1">
                <a:ea typeface="ＭＳ Ｐゴシック" pitchFamily="-86" charset="-128"/>
                <a:cs typeface="ＭＳ Ｐゴシック" pitchFamily="-86" charset="-128"/>
              </a:rPr>
              <a:t>Ateliers et Workshops BLOC2</a:t>
            </a:r>
          </a:p>
        </p:txBody>
      </p:sp>
      <p:sp>
        <p:nvSpPr>
          <p:cNvPr id="3" name="Tijdelijke aanduiding voor inhoud 2"/>
          <p:cNvSpPr>
            <a:spLocks noGrp="1"/>
          </p:cNvSpPr>
          <p:nvPr>
            <p:ph idx="1"/>
          </p:nvPr>
        </p:nvSpPr>
        <p:spPr/>
        <p:txBody>
          <a:bodyPr/>
          <a:lstStyle/>
          <a:p>
            <a:pPr>
              <a:buFont typeface="Arial" pitchFamily="-102" charset="0"/>
              <a:buNone/>
              <a:defRPr/>
            </a:pPr>
            <a:r>
              <a:rPr lang="nl-NL" sz="2400" b="1" dirty="0"/>
              <a:t>ARTCB520 Atelier </a:t>
            </a:r>
            <a:r>
              <a:rPr lang="nl-NL" sz="2400" b="1" dirty="0" err="1"/>
              <a:t>pratique</a:t>
            </a:r>
            <a:r>
              <a:rPr lang="nl-NL" sz="2400" b="1" dirty="0"/>
              <a:t> en </a:t>
            </a:r>
            <a:r>
              <a:rPr lang="nl-NL" sz="2400" b="1" dirty="0" err="1"/>
              <a:t>spectacle</a:t>
            </a:r>
            <a:r>
              <a:rPr lang="nl-NL" sz="2400" b="1" dirty="0"/>
              <a:t> vivant</a:t>
            </a:r>
          </a:p>
          <a:p>
            <a:pPr marL="514350" indent="-514350">
              <a:buFont typeface="Arial" pitchFamily="-102" charset="0"/>
              <a:buAutoNum type="arabicPeriod"/>
              <a:defRPr/>
            </a:pPr>
            <a:r>
              <a:rPr lang="nl-NL" sz="2400" dirty="0"/>
              <a:t>Workshop “</a:t>
            </a:r>
            <a:r>
              <a:rPr lang="nl-NL" sz="2400" dirty="0" err="1"/>
              <a:t>Night</a:t>
            </a:r>
            <a:r>
              <a:rPr lang="nl-NL" sz="2400" dirty="0"/>
              <a:t> Shift”: 17 au 28 </a:t>
            </a:r>
            <a:r>
              <a:rPr lang="nl-NL" sz="2400" dirty="0" err="1"/>
              <a:t>novembre</a:t>
            </a:r>
            <a:r>
              <a:rPr lang="nl-NL" sz="2400" dirty="0"/>
              <a:t> (</a:t>
            </a:r>
            <a:r>
              <a:rPr lang="nl-NL" sz="2400" dirty="0" err="1"/>
              <a:t>Vanhaesebrouck</a:t>
            </a:r>
            <a:r>
              <a:rPr lang="nl-NL" sz="2400" dirty="0"/>
              <a:t>, </a:t>
            </a:r>
            <a:r>
              <a:rPr lang="nl-NL" sz="2400" dirty="0" err="1"/>
              <a:t>Svobodova</a:t>
            </a:r>
            <a:r>
              <a:rPr lang="nl-NL" sz="2400" dirty="0"/>
              <a:t>, </a:t>
            </a:r>
            <a:r>
              <a:rPr lang="nl-NL" sz="2400" dirty="0" err="1"/>
              <a:t>Pelissero</a:t>
            </a:r>
            <a:r>
              <a:rPr lang="nl-NL" sz="2400" dirty="0"/>
              <a:t>)</a:t>
            </a:r>
          </a:p>
          <a:p>
            <a:pPr marL="514350" indent="-514350">
              <a:buFont typeface="Arial" pitchFamily="-102" charset="0"/>
              <a:buAutoNum type="arabicPeriod"/>
              <a:defRPr/>
            </a:pPr>
            <a:r>
              <a:rPr lang="nl-NL" sz="2400" dirty="0"/>
              <a:t>Projet </a:t>
            </a:r>
            <a:r>
              <a:rPr lang="nl-NL" sz="2400" dirty="0" err="1"/>
              <a:t>Théâtre</a:t>
            </a:r>
            <a:r>
              <a:rPr lang="nl-NL" sz="2400" dirty="0"/>
              <a:t> (F. </a:t>
            </a:r>
            <a:r>
              <a:rPr lang="nl-NL" sz="2400" dirty="0" err="1"/>
              <a:t>Lecomte</a:t>
            </a:r>
            <a:r>
              <a:rPr lang="nl-NL" sz="2400" dirty="0"/>
              <a:t>): rencontres </a:t>
            </a:r>
            <a:r>
              <a:rPr lang="nl-NL" sz="2400" dirty="0" err="1"/>
              <a:t>préparatoires</a:t>
            </a:r>
            <a:r>
              <a:rPr lang="nl-NL" sz="2400" dirty="0"/>
              <a:t> en 1</a:t>
            </a:r>
            <a:r>
              <a:rPr lang="nl-NL" sz="2400" baseline="30000" dirty="0"/>
              <a:t>e</a:t>
            </a:r>
            <a:r>
              <a:rPr lang="nl-NL" sz="2400" dirty="0"/>
              <a:t> </a:t>
            </a:r>
            <a:r>
              <a:rPr lang="nl-NL" sz="2400" dirty="0" err="1"/>
              <a:t>quadri</a:t>
            </a:r>
            <a:r>
              <a:rPr lang="nl-NL" sz="2400" dirty="0"/>
              <a:t>; </a:t>
            </a:r>
            <a:r>
              <a:rPr lang="nl-NL" sz="2400" dirty="0" err="1"/>
              <a:t>travail</a:t>
            </a:r>
            <a:r>
              <a:rPr lang="nl-NL" sz="2400" dirty="0"/>
              <a:t> </a:t>
            </a:r>
            <a:r>
              <a:rPr lang="nl-NL" sz="2400" dirty="0" err="1"/>
              <a:t>pratique</a:t>
            </a:r>
            <a:r>
              <a:rPr lang="nl-NL" sz="2400" dirty="0"/>
              <a:t> du 17/03 au 2.04</a:t>
            </a:r>
          </a:p>
          <a:p>
            <a:pPr>
              <a:buFont typeface="Arial" pitchFamily="-102" charset="0"/>
              <a:buNone/>
              <a:defRPr/>
            </a:pPr>
            <a:endParaRPr lang="nl-NL" sz="2400" b="1" dirty="0"/>
          </a:p>
          <a:p>
            <a:pPr>
              <a:buFont typeface="Arial" pitchFamily="-102" charset="0"/>
              <a:buNone/>
              <a:defRPr/>
            </a:pPr>
            <a:r>
              <a:rPr lang="nl-NL" sz="2400" b="1" dirty="0"/>
              <a:t>ARTC-B515 </a:t>
            </a:r>
            <a:r>
              <a:rPr lang="nl-NL" sz="2400" b="1" dirty="0" err="1"/>
              <a:t>Le</a:t>
            </a:r>
            <a:r>
              <a:rPr lang="nl-NL" sz="2400" b="1" dirty="0"/>
              <a:t> </a:t>
            </a:r>
            <a:r>
              <a:rPr lang="nl-NL" sz="2400" b="1" dirty="0" err="1"/>
              <a:t>spectacle</a:t>
            </a:r>
            <a:r>
              <a:rPr lang="nl-NL" sz="2400" b="1" dirty="0"/>
              <a:t> vivant en </a:t>
            </a:r>
            <a:r>
              <a:rPr lang="nl-NL" sz="2400" b="1" dirty="0" err="1"/>
              <a:t>Belgique</a:t>
            </a:r>
            <a:endParaRPr lang="nl-NL" sz="2400" b="1" dirty="0"/>
          </a:p>
          <a:p>
            <a:pPr marL="514350" indent="-514350">
              <a:buFont typeface="Arial" pitchFamily="-86" charset="0"/>
              <a:buNone/>
              <a:defRPr/>
            </a:pPr>
            <a:r>
              <a:rPr lang="nl-NL" sz="2400" dirty="0"/>
              <a:t>Cours </a:t>
            </a:r>
            <a:r>
              <a:rPr lang="nl-NL" sz="2400" dirty="0" err="1"/>
              <a:t>magistral</a:t>
            </a:r>
            <a:r>
              <a:rPr lang="nl-NL" sz="2400" dirty="0"/>
              <a:t> </a:t>
            </a:r>
            <a:r>
              <a:rPr lang="nl-NL" sz="2400" dirty="0" err="1"/>
              <a:t>mercredi</a:t>
            </a:r>
            <a:r>
              <a:rPr lang="nl-NL" sz="2400" dirty="0"/>
              <a:t> 9h30 &gt; 12h </a:t>
            </a:r>
            <a:r>
              <a:rPr lang="nl-NL" sz="2400" dirty="0" err="1"/>
              <a:t>par</a:t>
            </a:r>
            <a:r>
              <a:rPr lang="nl-NL" sz="2400" dirty="0"/>
              <a:t> Paul Aron (12h) et Karel </a:t>
            </a:r>
            <a:r>
              <a:rPr lang="nl-NL" sz="2400" dirty="0" err="1"/>
              <a:t>Vanhaesebrouck</a:t>
            </a:r>
            <a:r>
              <a:rPr lang="nl-NL" sz="2400" dirty="0"/>
              <a:t> (12h): </a:t>
            </a:r>
            <a:r>
              <a:rPr lang="nl-NL" sz="2400" dirty="0" err="1"/>
              <a:t>théâtre</a:t>
            </a:r>
            <a:r>
              <a:rPr lang="nl-NL" sz="2400" dirty="0"/>
              <a:t> </a:t>
            </a:r>
            <a:r>
              <a:rPr lang="nl-NL" sz="2400" dirty="0" err="1"/>
              <a:t>francophone</a:t>
            </a:r>
            <a:r>
              <a:rPr lang="nl-NL" sz="2400" dirty="0"/>
              <a:t> en </a:t>
            </a:r>
            <a:r>
              <a:rPr lang="nl-NL" sz="2400" dirty="0" err="1"/>
              <a:t>Belgique</a:t>
            </a:r>
            <a:r>
              <a:rPr lang="nl-NL" sz="2400" dirty="0"/>
              <a:t>, </a:t>
            </a:r>
            <a:r>
              <a:rPr lang="nl-NL" sz="2400" dirty="0" err="1"/>
              <a:t>théâtre</a:t>
            </a:r>
            <a:r>
              <a:rPr lang="nl-NL" sz="2400" dirty="0"/>
              <a:t> </a:t>
            </a:r>
            <a:r>
              <a:rPr lang="nl-NL" sz="2400" dirty="0" err="1"/>
              <a:t>flamand</a:t>
            </a:r>
            <a:r>
              <a:rPr lang="nl-NL" sz="2400" dirty="0"/>
              <a:t>, la </a:t>
            </a:r>
            <a:r>
              <a:rPr lang="nl-NL" sz="2400" dirty="0" err="1"/>
              <a:t>spécificité</a:t>
            </a:r>
            <a:r>
              <a:rPr lang="nl-NL" sz="2400" dirty="0"/>
              <a:t> </a:t>
            </a:r>
            <a:r>
              <a:rPr lang="nl-NL" sz="2400" dirty="0" err="1"/>
              <a:t>bruxelloise</a:t>
            </a:r>
            <a:r>
              <a:rPr lang="nl-NL" sz="2400" dirty="0"/>
              <a:t>, rencontres </a:t>
            </a:r>
            <a:r>
              <a:rPr lang="nl-NL" sz="2400" dirty="0" err="1"/>
              <a:t>professionnelles</a:t>
            </a:r>
            <a:r>
              <a:rPr lang="nl-NL" sz="24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inhoud 2"/>
          <p:cNvSpPr>
            <a:spLocks noGrp="1"/>
          </p:cNvSpPr>
          <p:nvPr>
            <p:ph idx="1"/>
          </p:nvPr>
        </p:nvSpPr>
        <p:spPr>
          <a:xfrm>
            <a:off x="457200" y="381000"/>
            <a:ext cx="8229600" cy="5745163"/>
          </a:xfrm>
        </p:spPr>
        <p:txBody>
          <a:bodyPr>
            <a:normAutofit fontScale="92500" lnSpcReduction="10000"/>
          </a:bodyPr>
          <a:lstStyle/>
          <a:p>
            <a:pPr>
              <a:buFont typeface="Arial" pitchFamily="-86" charset="0"/>
              <a:buNone/>
            </a:pPr>
            <a:r>
              <a:rPr lang="nl-NL" b="1" dirty="0">
                <a:ea typeface="ＭＳ Ｐゴシック" pitchFamily="-86" charset="-128"/>
                <a:cs typeface="ＭＳ Ｐゴシック" pitchFamily="-86" charset="-128"/>
              </a:rPr>
              <a:t>ARTC-B500 </a:t>
            </a:r>
            <a:r>
              <a:rPr lang="nl-NL" b="1" dirty="0" err="1">
                <a:ea typeface="ＭＳ Ｐゴシック" pitchFamily="-86" charset="-128"/>
                <a:cs typeface="ＭＳ Ｐゴシック" pitchFamily="-86" charset="-128"/>
              </a:rPr>
              <a:t>séminaire</a:t>
            </a:r>
            <a:r>
              <a:rPr lang="nl-NL" b="1" dirty="0">
                <a:ea typeface="ＭＳ Ｐゴシック" pitchFamily="-86" charset="-128"/>
                <a:cs typeface="ＭＳ Ｐゴシック" pitchFamily="-86" charset="-128"/>
              </a:rPr>
              <a:t>: </a:t>
            </a:r>
            <a:r>
              <a:rPr lang="nl-NL" b="1" dirty="0" err="1">
                <a:ea typeface="ＭＳ Ｐゴシック" pitchFamily="-86" charset="-128"/>
                <a:cs typeface="ＭＳ Ｐゴシック" pitchFamily="-86" charset="-128"/>
              </a:rPr>
              <a:t>lectures</a:t>
            </a:r>
            <a:r>
              <a:rPr lang="nl-NL" b="1" dirty="0">
                <a:ea typeface="ＭＳ Ｐゴシック" pitchFamily="-86" charset="-128"/>
                <a:cs typeface="ＭＳ Ｐゴシック" pitchFamily="-86" charset="-128"/>
              </a:rPr>
              <a:t> du </a:t>
            </a:r>
            <a:r>
              <a:rPr lang="nl-NL" b="1" dirty="0" err="1">
                <a:ea typeface="ＭＳ Ｐゴシック" pitchFamily="-86" charset="-128"/>
                <a:cs typeface="ＭＳ Ｐゴシック" pitchFamily="-86" charset="-128"/>
              </a:rPr>
              <a:t>spectacle</a:t>
            </a:r>
            <a:r>
              <a:rPr lang="nl-NL" b="1" dirty="0">
                <a:ea typeface="ＭＳ Ｐゴシック" pitchFamily="-86" charset="-128"/>
                <a:cs typeface="ＭＳ Ｐゴシック" pitchFamily="-86" charset="-128"/>
              </a:rPr>
              <a:t> vivant</a:t>
            </a:r>
          </a:p>
          <a:p>
            <a:pPr>
              <a:buFontTx/>
              <a:buChar char="•"/>
            </a:pPr>
            <a:r>
              <a:rPr lang="nl-NL" dirty="0" err="1">
                <a:ea typeface="ＭＳ Ｐゴシック" pitchFamily="-86" charset="-128"/>
                <a:cs typeface="ＭＳ Ｐゴシック" pitchFamily="-86" charset="-128"/>
              </a:rPr>
              <a:t>Séminaire</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mardi</a:t>
            </a:r>
            <a:r>
              <a:rPr lang="nl-NL" dirty="0">
                <a:ea typeface="ＭＳ Ｐゴシック" pitchFamily="-86" charset="-128"/>
                <a:cs typeface="ＭＳ Ｐゴシック" pitchFamily="-86" charset="-128"/>
              </a:rPr>
              <a:t> 14h-17h à </a:t>
            </a:r>
            <a:r>
              <a:rPr lang="nl-NL" dirty="0" err="1">
                <a:ea typeface="ＭＳ Ｐゴシック" pitchFamily="-86" charset="-128"/>
                <a:cs typeface="ＭＳ Ｐゴシック" pitchFamily="-86" charset="-128"/>
              </a:rPr>
              <a:t>partir</a:t>
            </a:r>
            <a:r>
              <a:rPr lang="nl-NL" dirty="0">
                <a:ea typeface="ＭＳ Ｐゴシック" pitchFamily="-86" charset="-128"/>
                <a:cs typeface="ＭＳ Ｐゴシック" pitchFamily="-86" charset="-128"/>
              </a:rPr>
              <a:t> du 2/02 (seances du 2, 9 et 16 </a:t>
            </a:r>
            <a:r>
              <a:rPr lang="nl-NL" dirty="0" err="1">
                <a:ea typeface="ＭＳ Ｐゴシック" pitchFamily="-86" charset="-128"/>
                <a:cs typeface="ＭＳ Ｐゴシック" pitchFamily="-86" charset="-128"/>
              </a:rPr>
              <a:t>février</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Vanhaesebrouck</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autres</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sessions</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Botella</a:t>
            </a:r>
            <a:r>
              <a:rPr lang="nl-NL" dirty="0">
                <a:ea typeface="ＭＳ Ｐゴシック" pitchFamily="-86" charset="-128"/>
                <a:cs typeface="ＭＳ Ｐゴシック" pitchFamily="-86" charset="-128"/>
              </a:rPr>
              <a:t> et </a:t>
            </a:r>
            <a:r>
              <a:rPr lang="nl-NL" dirty="0" err="1">
                <a:ea typeface="ＭＳ Ｐゴシック" pitchFamily="-86" charset="-128"/>
                <a:cs typeface="ＭＳ Ｐゴシック" pitchFamily="-86" charset="-128"/>
              </a:rPr>
              <a:t>Svobodova</a:t>
            </a:r>
            <a:r>
              <a:rPr lang="nl-NL" dirty="0">
                <a:ea typeface="ＭＳ Ｐゴシック" pitchFamily="-86" charset="-128"/>
                <a:cs typeface="ＭＳ Ｐゴシック" pitchFamily="-86" charset="-128"/>
              </a:rPr>
              <a:t>)</a:t>
            </a:r>
          </a:p>
          <a:p>
            <a:pPr>
              <a:buFont typeface="Arial" pitchFamily="-86" charset="0"/>
              <a:buNone/>
            </a:pPr>
            <a:r>
              <a:rPr lang="nl-NL" b="1" dirty="0">
                <a:ea typeface="ＭＳ Ｐゴシック" pitchFamily="-86" charset="-128"/>
                <a:cs typeface="ＭＳ Ｐゴシック" pitchFamily="-86" charset="-128"/>
              </a:rPr>
              <a:t>ARTC-B430: </a:t>
            </a:r>
            <a:r>
              <a:rPr lang="nl-NL" b="1" dirty="0" err="1">
                <a:ea typeface="ＭＳ Ｐゴシック" pitchFamily="-86" charset="-128"/>
                <a:cs typeface="ＭＳ Ｐゴシック" pitchFamily="-86" charset="-128"/>
              </a:rPr>
              <a:t>Conception</a:t>
            </a:r>
            <a:r>
              <a:rPr lang="nl-NL" b="1" dirty="0">
                <a:ea typeface="ＭＳ Ｐゴシック" pitchFamily="-86" charset="-128"/>
                <a:cs typeface="ＭＳ Ｐゴシック" pitchFamily="-86" charset="-128"/>
              </a:rPr>
              <a:t> de </a:t>
            </a:r>
            <a:r>
              <a:rPr lang="nl-NL" b="1" dirty="0" err="1">
                <a:ea typeface="ＭＳ Ｐゴシック" pitchFamily="-86" charset="-128"/>
                <a:cs typeface="ＭＳ Ｐゴシック" pitchFamily="-86" charset="-128"/>
              </a:rPr>
              <a:t>l’événement</a:t>
            </a:r>
            <a:r>
              <a:rPr lang="nl-NL" b="1" dirty="0">
                <a:ea typeface="ＭＳ Ｐゴシック" pitchFamily="-86" charset="-128"/>
                <a:cs typeface="ＭＳ Ｐゴシック" pitchFamily="-86" charset="-128"/>
              </a:rPr>
              <a:t> et </a:t>
            </a:r>
            <a:r>
              <a:rPr lang="nl-NL" b="1" dirty="0" err="1">
                <a:ea typeface="ＭＳ Ｐゴシック" pitchFamily="-86" charset="-128"/>
                <a:cs typeface="ＭＳ Ｐゴシック" pitchFamily="-86" charset="-128"/>
              </a:rPr>
              <a:t>problèmes</a:t>
            </a:r>
            <a:r>
              <a:rPr lang="nl-NL" b="1" dirty="0">
                <a:ea typeface="ＭＳ Ｐゴシック" pitchFamily="-86" charset="-128"/>
                <a:cs typeface="ＭＳ Ｐゴシック" pitchFamily="-86" charset="-128"/>
              </a:rPr>
              <a:t> </a:t>
            </a:r>
            <a:r>
              <a:rPr lang="nl-NL" b="1" dirty="0" err="1">
                <a:ea typeface="ＭＳ Ｐゴシック" pitchFamily="-86" charset="-128"/>
                <a:cs typeface="ＭＳ Ｐゴシック" pitchFamily="-86" charset="-128"/>
              </a:rPr>
              <a:t>juridiques</a:t>
            </a:r>
            <a:r>
              <a:rPr lang="nl-NL" b="1" dirty="0">
                <a:ea typeface="ＭＳ Ｐゴシック" pitchFamily="-86" charset="-128"/>
                <a:cs typeface="ＭＳ Ｐゴシック" pitchFamily="-86" charset="-128"/>
              </a:rPr>
              <a:t> de </a:t>
            </a:r>
            <a:r>
              <a:rPr lang="nl-NL" b="1" dirty="0" err="1">
                <a:ea typeface="ＭＳ Ｐゴシック" pitchFamily="-86" charset="-128"/>
                <a:cs typeface="ＭＳ Ｐゴシック" pitchFamily="-86" charset="-128"/>
              </a:rPr>
              <a:t>l’audiovisuel</a:t>
            </a:r>
            <a:r>
              <a:rPr lang="nl-NL" b="1" dirty="0">
                <a:ea typeface="ＭＳ Ｐゴシック" pitchFamily="-86" charset="-128"/>
                <a:cs typeface="ＭＳ Ｐゴシック" pitchFamily="-86" charset="-128"/>
              </a:rPr>
              <a:t> et du </a:t>
            </a:r>
            <a:r>
              <a:rPr lang="nl-NL" b="1" dirty="0" err="1">
                <a:ea typeface="ＭＳ Ｐゴシック" pitchFamily="-86" charset="-128"/>
                <a:cs typeface="ＭＳ Ｐゴシック" pitchFamily="-86" charset="-128"/>
              </a:rPr>
              <a:t>spectacle</a:t>
            </a:r>
            <a:r>
              <a:rPr lang="nl-NL" b="1" dirty="0">
                <a:ea typeface="ＭＳ Ｐゴシック" pitchFamily="-86" charset="-128"/>
                <a:cs typeface="ＭＳ Ｐゴシック" pitchFamily="-86" charset="-128"/>
              </a:rPr>
              <a:t> vivant</a:t>
            </a:r>
          </a:p>
          <a:p>
            <a:pPr>
              <a:buFontTx/>
              <a:buChar char="-"/>
            </a:pPr>
            <a:r>
              <a:rPr lang="nl-NL" dirty="0" err="1">
                <a:ea typeface="ＭＳ Ｐゴシック" pitchFamily="-86" charset="-128"/>
                <a:cs typeface="ＭＳ Ｐゴシック" pitchFamily="-86" charset="-128"/>
              </a:rPr>
              <a:t>Le</a:t>
            </a:r>
            <a:r>
              <a:rPr lang="nl-NL" dirty="0">
                <a:ea typeface="ＭＳ Ｐゴシック" pitchFamily="-86" charset="-128"/>
                <a:cs typeface="ＭＳ Ｐゴシック" pitchFamily="-86" charset="-128"/>
              </a:rPr>
              <a:t> cours se </a:t>
            </a:r>
            <a:r>
              <a:rPr lang="nl-NL" dirty="0" err="1">
                <a:ea typeface="ＭＳ Ｐゴシック" pitchFamily="-86" charset="-128"/>
                <a:cs typeface="ＭＳ Ｐゴシック" pitchFamily="-86" charset="-128"/>
              </a:rPr>
              <a:t>divise</a:t>
            </a:r>
            <a:r>
              <a:rPr lang="nl-NL" dirty="0">
                <a:ea typeface="ＭＳ Ｐゴシック" pitchFamily="-86" charset="-128"/>
                <a:cs typeface="ＭＳ Ｐゴシック" pitchFamily="-86" charset="-128"/>
              </a:rPr>
              <a:t> en deux </a:t>
            </a:r>
            <a:r>
              <a:rPr lang="nl-NL" dirty="0" err="1">
                <a:ea typeface="ＭＳ Ｐゴシック" pitchFamily="-86" charset="-128"/>
                <a:cs typeface="ＭＳ Ｐゴシック" pitchFamily="-86" charset="-128"/>
              </a:rPr>
              <a:t>parties</a:t>
            </a:r>
            <a:r>
              <a:rPr lang="nl-NL" dirty="0">
                <a:ea typeface="ＭＳ Ｐゴシック" pitchFamily="-86" charset="-128"/>
                <a:cs typeface="ＭＳ Ｐゴシック" pitchFamily="-86" charset="-128"/>
              </a:rPr>
              <a:t>:</a:t>
            </a:r>
          </a:p>
          <a:p>
            <a:pPr>
              <a:buFontTx/>
              <a:buChar char="•"/>
            </a:pPr>
            <a:r>
              <a:rPr lang="nl-NL" dirty="0">
                <a:ea typeface="ＭＳ Ｐゴシック" pitchFamily="-86" charset="-128"/>
                <a:cs typeface="ＭＳ Ｐゴシック" pitchFamily="-86" charset="-128"/>
              </a:rPr>
              <a:t>Module “</a:t>
            </a:r>
            <a:r>
              <a:rPr lang="nl-NL" dirty="0" err="1">
                <a:ea typeface="ＭＳ Ｐゴシック" pitchFamily="-86" charset="-128"/>
                <a:cs typeface="ＭＳ Ｐゴシック" pitchFamily="-86" charset="-128"/>
              </a:rPr>
              <a:t>Problèmes</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juridiques</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par</a:t>
            </a:r>
            <a:r>
              <a:rPr lang="nl-NL" dirty="0">
                <a:ea typeface="ＭＳ Ｐゴシック" pitchFamily="-86" charset="-128"/>
                <a:cs typeface="ＭＳ Ｐゴシック" pitchFamily="-86" charset="-128"/>
              </a:rPr>
              <a:t> Suzanne </a:t>
            </a:r>
            <a:r>
              <a:rPr lang="nl-NL" dirty="0" err="1">
                <a:ea typeface="ＭＳ Ｐゴシック" pitchFamily="-86" charset="-128"/>
                <a:cs typeface="ＭＳ Ｐゴシック" pitchFamily="-86" charset="-128"/>
              </a:rPr>
              <a:t>Capiau</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avec</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cinéma</a:t>
            </a:r>
            <a:r>
              <a:rPr lang="nl-NL" dirty="0">
                <a:ea typeface="ＭＳ Ｐゴシック" pitchFamily="-86" charset="-128"/>
                <a:cs typeface="ＭＳ Ｐゴシック" pitchFamily="-86" charset="-128"/>
              </a:rPr>
              <a:t>): 19/10, 26/10, 9/11</a:t>
            </a:r>
          </a:p>
          <a:p>
            <a:pPr>
              <a:buFontTx/>
              <a:buChar char="•"/>
            </a:pPr>
            <a:r>
              <a:rPr lang="nl-NL" dirty="0">
                <a:ea typeface="ＭＳ Ｐゴシック" pitchFamily="-86" charset="-128"/>
                <a:cs typeface="ＭＳ Ｐゴシック" pitchFamily="-86" charset="-128"/>
              </a:rPr>
              <a:t>Module “</a:t>
            </a:r>
            <a:r>
              <a:rPr lang="nl-NL" dirty="0" err="1">
                <a:ea typeface="ＭＳ Ｐゴシック" pitchFamily="-86" charset="-128"/>
                <a:cs typeface="ＭＳ Ｐゴシック" pitchFamily="-86" charset="-128"/>
              </a:rPr>
              <a:t>Production</a:t>
            </a:r>
            <a:r>
              <a:rPr lang="nl-NL" dirty="0">
                <a:ea typeface="ＭＳ Ｐゴシック" pitchFamily="-86" charset="-128"/>
                <a:cs typeface="ＭＳ Ｐゴシック" pitchFamily="-86" charset="-128"/>
              </a:rPr>
              <a:t>” en </a:t>
            </a:r>
            <a:r>
              <a:rPr lang="nl-NL" dirty="0" err="1">
                <a:ea typeface="ＭＳ Ｐゴシック" pitchFamily="-86" charset="-128"/>
                <a:cs typeface="ＭＳ Ｐゴシック" pitchFamily="-86" charset="-128"/>
              </a:rPr>
              <a:t>collaboration</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avec</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le</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Théâtre</a:t>
            </a:r>
            <a:r>
              <a:rPr lang="nl-NL" dirty="0">
                <a:ea typeface="ＭＳ Ｐゴシック" pitchFamily="-86" charset="-128"/>
                <a:cs typeface="ＭＳ Ｐゴシック" pitchFamily="-86" charset="-128"/>
              </a:rPr>
              <a:t> National. Dates à </a:t>
            </a:r>
            <a:r>
              <a:rPr lang="nl-NL" dirty="0" err="1">
                <a:ea typeface="ＭＳ Ｐゴシック" pitchFamily="-86" charset="-128"/>
                <a:cs typeface="ＭＳ Ｐゴシック" pitchFamily="-86" charset="-128"/>
              </a:rPr>
              <a:t>suivre</a:t>
            </a:r>
            <a:endParaRPr lang="nl-NL" dirty="0">
              <a:ea typeface="ＭＳ Ｐゴシック" pitchFamily="-86" charset="-128"/>
              <a:cs typeface="ＭＳ Ｐゴシック" pitchFamily="-86" charset="-128"/>
            </a:endParaRPr>
          </a:p>
          <a:p>
            <a:pPr>
              <a:buFontTx/>
              <a:buChar char="•"/>
            </a:pPr>
            <a:endParaRPr lang="nl-NL" dirty="0">
              <a:ea typeface="ＭＳ Ｐゴシック" pitchFamily="-86" charset="-128"/>
              <a:cs typeface="ＭＳ Ｐゴシック" pitchFamily="-86"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NL" b="1">
                <a:ea typeface="ＭＳ Ｐゴシック" pitchFamily="-86" charset="-128"/>
                <a:cs typeface="ＭＳ Ｐゴシック" pitchFamily="-86" charset="-128"/>
              </a:rPr>
              <a:t>Cours à option BLOC2</a:t>
            </a:r>
          </a:p>
        </p:txBody>
      </p:sp>
      <p:sp>
        <p:nvSpPr>
          <p:cNvPr id="23555" name="Tijdelijke aanduiding voor inhoud 2"/>
          <p:cNvSpPr>
            <a:spLocks noGrp="1"/>
          </p:cNvSpPr>
          <p:nvPr>
            <p:ph idx="1"/>
          </p:nvPr>
        </p:nvSpPr>
        <p:spPr>
          <a:xfrm>
            <a:off x="0" y="1600200"/>
            <a:ext cx="9144000" cy="5257800"/>
          </a:xfrm>
        </p:spPr>
        <p:txBody>
          <a:bodyPr/>
          <a:lstStyle/>
          <a:p>
            <a:r>
              <a:rPr lang="nl-NL">
                <a:ea typeface="ＭＳ Ｐゴシック" pitchFamily="-86" charset="-128"/>
                <a:cs typeface="ＭＳ Ｐゴシック" pitchFamily="-86" charset="-128"/>
              </a:rPr>
              <a:t>5 ECTS</a:t>
            </a:r>
          </a:p>
          <a:p>
            <a:r>
              <a:rPr lang="nl-NL">
                <a:ea typeface="ＭＳ Ｐゴシック" pitchFamily="-86" charset="-128"/>
                <a:cs typeface="ＭＳ Ｐゴシック" pitchFamily="-86" charset="-128"/>
              </a:rPr>
              <a:t>Merci de faire votre choix avant le 15.10.2020!</a:t>
            </a:r>
          </a:p>
          <a:p>
            <a:r>
              <a:rPr lang="nl-NL">
                <a:ea typeface="ＭＳ Ｐゴシック" pitchFamily="-86" charset="-128"/>
                <a:cs typeface="ＭＳ Ｐゴシック" pitchFamily="-86" charset="-128"/>
              </a:rPr>
              <a:t>En rapport avec votre mémoire?</a:t>
            </a:r>
          </a:p>
          <a:p>
            <a:r>
              <a:rPr lang="nl-NL">
                <a:ea typeface="ＭＳ Ｐゴシック" pitchFamily="-86" charset="-128"/>
                <a:cs typeface="ＭＳ Ｐゴシック" pitchFamily="-86" charset="-128"/>
              </a:rPr>
              <a:t>Entres autres:</a:t>
            </a:r>
          </a:p>
          <a:p>
            <a:pPr lvl="1"/>
            <a:r>
              <a:rPr lang="nl-NL" sz="1800"/>
              <a:t>ARTCY507 Histoire du Cirque à L’ESAC:</a:t>
            </a:r>
          </a:p>
          <a:p>
            <a:pPr lvl="1"/>
            <a:r>
              <a:rPr lang="nl-NL" sz="1800"/>
              <a:t>ARTCY504 Avignon juillet 2020: idéalement vous le faites entre le BLOC1 et le BLOC2, pour le valider en 2</a:t>
            </a:r>
            <a:r>
              <a:rPr lang="nl-NL" sz="1800" baseline="30000"/>
              <a:t>e</a:t>
            </a:r>
            <a:r>
              <a:rPr lang="nl-NL" sz="1800"/>
              <a:t> année. Places limitées.</a:t>
            </a:r>
          </a:p>
          <a:p>
            <a:pPr lvl="1"/>
            <a:r>
              <a:rPr lang="nl-NL" sz="1800"/>
              <a:t>ARTCY506 Cours “Performance” (Histoire et actualités des arts de la scène) d’Antoine Pickels à La Cambre, Vendredi entre 11.15 et 13.15, de début février à mi-mai, à la Cambre, </a:t>
            </a:r>
            <a:r>
              <a:rPr lang="nl-NL" sz="1800">
                <a:hlinkClick r:id="rId2"/>
              </a:rPr>
              <a:t>antoine.pickels@lacambre.be</a:t>
            </a:r>
            <a:endParaRPr lang="nl-NL" sz="1800"/>
          </a:p>
          <a:p>
            <a:pPr lvl="1"/>
            <a:r>
              <a:rPr lang="nl-NL" sz="1800"/>
              <a:t>ARTCY502 Metatheater cours à la VUB en néerlandais.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b="1">
                <a:ea typeface="ＭＳ Ｐゴシック" pitchFamily="-86" charset="-128"/>
                <a:cs typeface="ＭＳ Ｐゴシック" pitchFamily="-86" charset="-128"/>
              </a:rPr>
              <a:t>STAGES</a:t>
            </a:r>
          </a:p>
        </p:txBody>
      </p:sp>
      <p:sp>
        <p:nvSpPr>
          <p:cNvPr id="24579" name="Tijdelijke aanduiding voor inhoud 2"/>
          <p:cNvSpPr>
            <a:spLocks noGrp="1"/>
          </p:cNvSpPr>
          <p:nvPr>
            <p:ph idx="1"/>
          </p:nvPr>
        </p:nvSpPr>
        <p:spPr/>
        <p:txBody>
          <a:bodyPr/>
          <a:lstStyle/>
          <a:p>
            <a:r>
              <a:rPr lang="nl-NL" dirty="0">
                <a:ea typeface="ＭＳ Ｐゴシック" pitchFamily="-86" charset="-128"/>
                <a:cs typeface="ＭＳ Ｐゴシック" pitchFamily="-86" charset="-128"/>
              </a:rPr>
              <a:t>10 ECTS à </a:t>
            </a:r>
            <a:r>
              <a:rPr lang="nl-NL" dirty="0" err="1">
                <a:ea typeface="ＭＳ Ｐゴシック" pitchFamily="-86" charset="-128"/>
                <a:cs typeface="ＭＳ Ｐゴシック" pitchFamily="-86" charset="-128"/>
              </a:rPr>
              <a:t>valider</a:t>
            </a:r>
            <a:r>
              <a:rPr lang="nl-NL" dirty="0">
                <a:ea typeface="ＭＳ Ｐゴシック" pitchFamily="-86" charset="-128"/>
                <a:cs typeface="ＭＳ Ｐゴシック" pitchFamily="-86" charset="-128"/>
              </a:rPr>
              <a:t> dans </a:t>
            </a:r>
            <a:r>
              <a:rPr lang="nl-NL" dirty="0" err="1">
                <a:ea typeface="ＭＳ Ｐゴシック" pitchFamily="-86" charset="-128"/>
                <a:cs typeface="ＭＳ Ｐゴシック" pitchFamily="-86" charset="-128"/>
              </a:rPr>
              <a:t>le</a:t>
            </a:r>
            <a:r>
              <a:rPr lang="nl-NL" dirty="0">
                <a:ea typeface="ＭＳ Ｐゴシック" pitchFamily="-86" charset="-128"/>
                <a:cs typeface="ＭＳ Ｐゴシック" pitchFamily="-86" charset="-128"/>
              </a:rPr>
              <a:t> BLOC2 </a:t>
            </a:r>
            <a:r>
              <a:rPr lang="nl-NL" dirty="0" err="1">
                <a:ea typeface="ＭＳ Ｐゴシック" pitchFamily="-86" charset="-128"/>
                <a:cs typeface="ＭＳ Ｐゴシック" pitchFamily="-86" charset="-128"/>
              </a:rPr>
              <a:t>pour</a:t>
            </a:r>
            <a:r>
              <a:rPr lang="nl-NL" dirty="0">
                <a:ea typeface="ＭＳ Ｐゴシック" pitchFamily="-86" charset="-128"/>
                <a:cs typeface="ＭＳ Ｐゴシック" pitchFamily="-86" charset="-128"/>
              </a:rPr>
              <a:t> la </a:t>
            </a:r>
            <a:r>
              <a:rPr lang="nl-NL" dirty="0" err="1">
                <a:ea typeface="ＭＳ Ｐゴシック" pitchFamily="-86" charset="-128"/>
                <a:cs typeface="ＭＳ Ｐゴシック" pitchFamily="-86" charset="-128"/>
              </a:rPr>
              <a:t>finalité</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appliquée</a:t>
            </a:r>
            <a:r>
              <a:rPr lang="nl-NL" dirty="0">
                <a:ea typeface="ＭＳ Ｐゴシック" pitchFamily="-86" charset="-128"/>
                <a:cs typeface="ＭＳ Ｐゴシック" pitchFamily="-86" charset="-128"/>
              </a:rPr>
              <a:t> et </a:t>
            </a:r>
            <a:r>
              <a:rPr lang="nl-NL" dirty="0" err="1">
                <a:ea typeface="ＭＳ Ｐゴシック" pitchFamily="-86" charset="-128"/>
                <a:cs typeface="ＭＳ Ｐゴシック" pitchFamily="-86" charset="-128"/>
              </a:rPr>
              <a:t>didactique</a:t>
            </a:r>
            <a:endParaRPr lang="nl-NL" dirty="0">
              <a:ea typeface="ＭＳ Ｐゴシック" pitchFamily="-86" charset="-128"/>
              <a:cs typeface="ＭＳ Ｐゴシック" pitchFamily="-86" charset="-128"/>
            </a:endParaRPr>
          </a:p>
          <a:p>
            <a:r>
              <a:rPr lang="nl-NL" dirty="0" err="1">
                <a:ea typeface="ＭＳ Ｐゴシック" pitchFamily="-86" charset="-128"/>
                <a:cs typeface="ＭＳ Ｐゴシック" pitchFamily="-86" charset="-128"/>
              </a:rPr>
              <a:t>Il</a:t>
            </a:r>
            <a:r>
              <a:rPr lang="nl-NL" dirty="0">
                <a:ea typeface="ＭＳ Ｐゴシック" pitchFamily="-86" charset="-128"/>
                <a:cs typeface="ＭＳ Ｐゴシック" pitchFamily="-86" charset="-128"/>
              </a:rPr>
              <a:t> est </a:t>
            </a:r>
            <a:r>
              <a:rPr lang="nl-NL" dirty="0" err="1">
                <a:ea typeface="ＭＳ Ｐゴシック" pitchFamily="-86" charset="-128"/>
                <a:cs typeface="ＭＳ Ｐゴシック" pitchFamily="-86" charset="-128"/>
              </a:rPr>
              <a:t>possible</a:t>
            </a:r>
            <a:r>
              <a:rPr lang="nl-NL" dirty="0">
                <a:ea typeface="ＭＳ Ｐゴシック" pitchFamily="-86" charset="-128"/>
                <a:cs typeface="ＭＳ Ｐゴシック" pitchFamily="-86" charset="-128"/>
              </a:rPr>
              <a:t> de </a:t>
            </a:r>
            <a:r>
              <a:rPr lang="nl-NL" dirty="0" err="1">
                <a:ea typeface="ＭＳ Ｐゴシック" pitchFamily="-86" charset="-128"/>
                <a:cs typeface="ＭＳ Ｐゴシック" pitchFamily="-86" charset="-128"/>
              </a:rPr>
              <a:t>combiner</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votre</a:t>
            </a:r>
            <a:r>
              <a:rPr lang="nl-NL" dirty="0">
                <a:ea typeface="ＭＳ Ｐゴシック" pitchFamily="-86" charset="-128"/>
                <a:cs typeface="ＭＳ Ｐゴシック" pitchFamily="-86" charset="-128"/>
              </a:rPr>
              <a:t> stage </a:t>
            </a:r>
            <a:r>
              <a:rPr lang="nl-NL" dirty="0" err="1">
                <a:ea typeface="ＭＳ Ｐゴシック" pitchFamily="-86" charset="-128"/>
                <a:cs typeface="ＭＳ Ｐゴシック" pitchFamily="-86" charset="-128"/>
              </a:rPr>
              <a:t>avec</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votre</a:t>
            </a:r>
            <a:r>
              <a:rPr lang="nl-NL" dirty="0">
                <a:ea typeface="ＭＳ Ｐゴシック" pitchFamily="-86" charset="-128"/>
                <a:cs typeface="ＭＳ Ｐゴシック" pitchFamily="-86" charset="-128"/>
              </a:rPr>
              <a:t> projet de </a:t>
            </a:r>
            <a:r>
              <a:rPr lang="nl-NL" dirty="0" err="1">
                <a:ea typeface="ＭＳ Ｐゴシック" pitchFamily="-86" charset="-128"/>
                <a:cs typeface="ＭＳ Ｐゴシック" pitchFamily="-86" charset="-128"/>
              </a:rPr>
              <a:t>mémoire</a:t>
            </a:r>
            <a:r>
              <a:rPr lang="nl-NL" dirty="0">
                <a:ea typeface="ＭＳ Ｐゴシック" pitchFamily="-86" charset="-128"/>
                <a:cs typeface="ＭＳ Ｐゴシック" pitchFamily="-86" charset="-128"/>
              </a:rPr>
              <a:t>.</a:t>
            </a:r>
          </a:p>
          <a:p>
            <a:r>
              <a:rPr lang="nl-NL" dirty="0">
                <a:ea typeface="ＭＳ Ｐゴシック" pitchFamily="-86" charset="-128"/>
                <a:cs typeface="ＭＳ Ｐゴシック" pitchFamily="-86" charset="-128"/>
              </a:rPr>
              <a:t>Contact </a:t>
            </a:r>
            <a:r>
              <a:rPr lang="nl-NL" dirty="0">
                <a:ea typeface="ＭＳ Ｐゴシック" pitchFamily="-86" charset="-128"/>
                <a:cs typeface="ＭＳ Ｐゴシック" pitchFamily="-86" charset="-128"/>
                <a:hlinkClick r:id="rId2"/>
              </a:rPr>
              <a:t>Emilie.Garcia@ulb.be</a:t>
            </a:r>
            <a:r>
              <a:rPr lang="nl-NL" dirty="0">
                <a:ea typeface="ＭＳ Ｐゴシック" pitchFamily="-86" charset="-128"/>
                <a:cs typeface="ＭＳ Ｐゴシック" pitchFamily="-86" charset="-128"/>
              </a:rPr>
              <a:t> </a:t>
            </a:r>
          </a:p>
          <a:p>
            <a:r>
              <a:rPr lang="nl-NL" dirty="0">
                <a:ea typeface="ＭＳ Ｐゴシック" pitchFamily="-86" charset="-128"/>
                <a:cs typeface="ＭＳ Ｐゴシック" pitchFamily="-86" charset="-128"/>
              </a:rPr>
              <a:t>Réunion </a:t>
            </a:r>
            <a:r>
              <a:rPr lang="nl-NL" dirty="0" err="1">
                <a:ea typeface="ＭＳ Ｐゴシック" pitchFamily="-86" charset="-128"/>
                <a:cs typeface="ＭＳ Ｐゴシック" pitchFamily="-86" charset="-128"/>
              </a:rPr>
              <a:t>d’information</a:t>
            </a:r>
            <a:r>
              <a:rPr lang="nl-NL" dirty="0">
                <a:ea typeface="ＭＳ Ｐゴシック" pitchFamily="-86" charset="-128"/>
                <a:cs typeface="ＭＳ Ｐゴシック" pitchFamily="-86" charset="-128"/>
              </a:rPr>
              <a:t>: 28 </a:t>
            </a:r>
            <a:r>
              <a:rPr lang="nl-NL" dirty="0" err="1">
                <a:ea typeface="ＭＳ Ｐゴシック" pitchFamily="-86" charset="-128"/>
                <a:cs typeface="ＭＳ Ｐゴシック" pitchFamily="-86" charset="-128"/>
              </a:rPr>
              <a:t>septembre</a:t>
            </a:r>
            <a:r>
              <a:rPr lang="nl-NL" dirty="0">
                <a:ea typeface="ＭＳ Ｐゴシック" pitchFamily="-86" charset="-128"/>
                <a:cs typeface="ＭＳ Ｐゴシック" pitchFamily="-86" charset="-128"/>
              </a:rPr>
              <a:t> (</a:t>
            </a:r>
            <a:r>
              <a:rPr lang="nl-NL" dirty="0" err="1">
                <a:ea typeface="ＭＳ Ｐゴシック" pitchFamily="-86" charset="-128"/>
                <a:cs typeface="ＭＳ Ｐゴシック" pitchFamily="-86" charset="-128"/>
              </a:rPr>
              <a:t>heure</a:t>
            </a:r>
            <a:r>
              <a:rPr lang="nl-NL" dirty="0">
                <a:ea typeface="ＭＳ Ｐゴシック" pitchFamily="-86" charset="-128"/>
                <a:cs typeface="ＭＳ Ｐゴシック" pitchFamily="-86" charset="-128"/>
              </a:rPr>
              <a:t> à </a:t>
            </a:r>
            <a:r>
              <a:rPr lang="nl-NL" dirty="0" err="1">
                <a:ea typeface="ＭＳ Ｐゴシック" pitchFamily="-86" charset="-128"/>
                <a:cs typeface="ＭＳ Ｐゴシック" pitchFamily="-86" charset="-128"/>
              </a:rPr>
              <a:t>confirmer</a:t>
            </a:r>
            <a:r>
              <a:rPr lang="nl-NL" dirty="0">
                <a:ea typeface="ＭＳ Ｐゴシック" pitchFamily="-86" charset="-128"/>
                <a:cs typeface="ＭＳ Ｐゴシック" pitchFamily="-86" charset="-128"/>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b="1">
                <a:ea typeface="ＭＳ Ｐゴシック" pitchFamily="-86" charset="-128"/>
                <a:cs typeface="ＭＳ Ｐゴシック" pitchFamily="-86" charset="-128"/>
              </a:rPr>
              <a:t>FORMATION A LA RECHERCHE</a:t>
            </a:r>
          </a:p>
        </p:txBody>
      </p:sp>
      <p:sp>
        <p:nvSpPr>
          <p:cNvPr id="25603" name="Tijdelijke aanduiding voor inhoud 2"/>
          <p:cNvSpPr>
            <a:spLocks noGrp="1"/>
          </p:cNvSpPr>
          <p:nvPr>
            <p:ph idx="1"/>
          </p:nvPr>
        </p:nvSpPr>
        <p:spPr>
          <a:xfrm>
            <a:off x="228600" y="1600200"/>
            <a:ext cx="8686800" cy="4800600"/>
          </a:xfrm>
        </p:spPr>
        <p:txBody>
          <a:bodyPr/>
          <a:lstStyle/>
          <a:p>
            <a:pPr>
              <a:buFont typeface="Arial" pitchFamily="-86" charset="0"/>
              <a:buNone/>
            </a:pPr>
            <a:r>
              <a:rPr lang="fr-BE" sz="1800">
                <a:ea typeface="ＭＳ Ｐゴシック" pitchFamily="-86" charset="-128"/>
                <a:cs typeface="ＭＳ Ｐゴシック" pitchFamily="-86" charset="-128"/>
              </a:rPr>
              <a:t>BLOC1 vous propose deux cours:</a:t>
            </a:r>
          </a:p>
          <a:p>
            <a:pPr marL="971550" lvl="1" indent="-514350">
              <a:buFont typeface="Arial" pitchFamily="-86" charset="0"/>
              <a:buAutoNum type="arabicPeriod"/>
            </a:pPr>
            <a:r>
              <a:rPr lang="fr-BE" sz="1800" b="1"/>
              <a:t>COMMB412: Démarches de recherche en information et communication</a:t>
            </a:r>
            <a:r>
              <a:rPr lang="fr-BE" sz="1800"/>
              <a:t>: </a:t>
            </a:r>
            <a:r>
              <a:rPr lang="fr-BE" sz="1400"/>
              <a:t>cours magistral qui vous introduira dans la construction d’un projet de recherche (question de recherche, méthode adéquate, sources, fouilles bibliographiques, etc.) et dans les différentes méthodes en sciences humaines, tant quantitatives que qualitatives: enquête, entretien (semi-)directif, travail de terrain, etc. Ce cours est enseigné en 1</a:t>
            </a:r>
            <a:r>
              <a:rPr lang="fr-BE" sz="1400" baseline="30000"/>
              <a:t>e</a:t>
            </a:r>
            <a:r>
              <a:rPr lang="fr-BE" sz="1400"/>
              <a:t> quadrimestre.</a:t>
            </a:r>
          </a:p>
          <a:p>
            <a:pPr marL="971550" lvl="1" indent="-514350">
              <a:buFont typeface="Arial" pitchFamily="-86" charset="0"/>
              <a:buAutoNum type="arabicPeriod"/>
            </a:pPr>
            <a:r>
              <a:rPr lang="nl-NL" sz="1800" b="1"/>
              <a:t>MEMO-B403 Travail préparatoire au memoire (Initiation à la recherche en spectacle vivant) </a:t>
            </a:r>
            <a:r>
              <a:rPr lang="fr-BE" sz="1800"/>
              <a:t>se divise en plusieurs modules:</a:t>
            </a:r>
          </a:p>
          <a:p>
            <a:pPr marL="1371600" lvl="2" indent="-514350">
              <a:buFont typeface="Arial" pitchFamily="-86" charset="0"/>
              <a:buAutoNum type="arabicPeriod"/>
            </a:pPr>
            <a:r>
              <a:rPr lang="fr-BE" sz="1400" b="1">
                <a:ea typeface="ＭＳ Ｐゴシック" pitchFamily="-86" charset="-128"/>
              </a:rPr>
              <a:t>Module « écriture scientifique »</a:t>
            </a:r>
            <a:r>
              <a:rPr lang="fr-BE" sz="1400">
                <a:ea typeface="ＭＳ Ｐゴシック" pitchFamily="-86" charset="-128"/>
              </a:rPr>
              <a:t> (Sylvia Botella, Thomas Kacem, 1+2 quadrimestre). A partir du 10.11</a:t>
            </a:r>
          </a:p>
          <a:p>
            <a:pPr marL="1371600" lvl="2" indent="-514350">
              <a:buFont typeface="Arial" pitchFamily="-86" charset="0"/>
              <a:buAutoNum type="arabicPeriod"/>
            </a:pPr>
            <a:r>
              <a:rPr lang="fr-BE" sz="1400" b="1">
                <a:ea typeface="ＭＳ Ｐゴシック" pitchFamily="-86" charset="-128"/>
              </a:rPr>
              <a:t>Module « Recherche en arts du spectacle vivant: démarches, méthodes, cas d’études. </a:t>
            </a:r>
            <a:r>
              <a:rPr lang="fr-BE" sz="1400">
                <a:ea typeface="ＭＳ Ｐゴシック" pitchFamily="-86" charset="-128"/>
              </a:rPr>
              <a:t>2</a:t>
            </a:r>
            <a:r>
              <a:rPr lang="fr-BE" sz="1400" baseline="30000">
                <a:ea typeface="ＭＳ Ｐゴシック" pitchFamily="-86" charset="-128"/>
              </a:rPr>
              <a:t>e</a:t>
            </a:r>
            <a:r>
              <a:rPr lang="fr-BE" sz="1400">
                <a:ea typeface="ＭＳ Ｐゴシック" pitchFamily="-86" charset="-128"/>
              </a:rPr>
              <a:t> quadrimestre.</a:t>
            </a:r>
            <a:r>
              <a:rPr lang="nl-BE" sz="1400">
                <a:ea typeface="ＭＳ Ｐゴシック" pitchFamily="-86" charset="-128"/>
              </a:rPr>
              <a:t> A partir du 30.10. MODULE CRUCIAL!!</a:t>
            </a:r>
            <a:endParaRPr lang="fr-BE" sz="1400">
              <a:ea typeface="ＭＳ Ｐゴシック" pitchFamily="-86" charset="-128"/>
            </a:endParaRPr>
          </a:p>
          <a:p>
            <a:pPr marL="1371600" lvl="2" indent="-514350">
              <a:buFont typeface="Arial" pitchFamily="-86" charset="0"/>
              <a:buAutoNum type="arabicPeriod"/>
            </a:pPr>
            <a:r>
              <a:rPr lang="fr-BE" sz="1400">
                <a:ea typeface="ＭＳ Ｐゴシック" pitchFamily="-86" charset="-128"/>
              </a:rPr>
              <a:t>Ce parcours aboutira sur un </a:t>
            </a:r>
            <a:r>
              <a:rPr lang="fr-BE" sz="1400" b="1">
                <a:ea typeface="ＭＳ Ｐゴシック" pitchFamily="-86" charset="-128"/>
              </a:rPr>
              <a:t>travail final</a:t>
            </a:r>
            <a:r>
              <a:rPr lang="fr-BE" sz="1400">
                <a:ea typeface="ＭＳ Ｐゴシック" pitchFamily="-86" charset="-128"/>
              </a:rPr>
              <a:t> (TPM ou travail prépatoire au mémoire) qui sera évalué par votre directeur de mémoire ainsi que les lecteurs du mémoire. </a:t>
            </a:r>
          </a:p>
          <a:p>
            <a:endParaRPr lang="fr-BE">
              <a:ea typeface="ＭＳ Ｐゴシック" pitchFamily="-86" charset="-128"/>
              <a:cs typeface="ＭＳ Ｐゴシック" pitchFamily="-86"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400" b="1" i="1" dirty="0">
                <a:latin typeface="Palatino Linotype"/>
                <a:cs typeface="Palatino Linotype"/>
              </a:rPr>
              <a:t>Concernant les programmes</a:t>
            </a:r>
          </a:p>
        </p:txBody>
      </p:sp>
      <p:sp>
        <p:nvSpPr>
          <p:cNvPr id="3" name="Content Placeholder 2"/>
          <p:cNvSpPr>
            <a:spLocks noGrp="1"/>
          </p:cNvSpPr>
          <p:nvPr>
            <p:ph idx="1"/>
          </p:nvPr>
        </p:nvSpPr>
        <p:spPr/>
        <p:txBody>
          <a:bodyPr>
            <a:normAutofit/>
          </a:bodyPr>
          <a:lstStyle/>
          <a:p>
            <a:r>
              <a:rPr lang="fr-BE" sz="2000" dirty="0">
                <a:latin typeface="Palatino Linotype"/>
                <a:cs typeface="Palatino Linotype"/>
              </a:rPr>
              <a:t>Plus d’années d’étude mais délibérations de réussite en fin de Master =&gt; BLOC 1 + BLOC 2. Etablissement d’un PAE personnalisé.</a:t>
            </a:r>
          </a:p>
          <a:p>
            <a:pPr marL="0" indent="0">
              <a:buNone/>
            </a:pPr>
            <a:endParaRPr lang="fr-BE" sz="2000" dirty="0">
              <a:latin typeface="Palatino Linotype"/>
              <a:cs typeface="Palatino Linotype"/>
            </a:endParaRPr>
          </a:p>
          <a:p>
            <a:r>
              <a:rPr lang="fr-BE" sz="2000" dirty="0">
                <a:latin typeface="Palatino Linotype"/>
                <a:cs typeface="Palatino Linotype"/>
              </a:rPr>
              <a:t>Chaque enseignement = Crédits de cours (5 ou 10 ECTS), 60 ECTS pour une année (max.75) – charge de présentiel et de travail en conséquence (cfr fiches de cours)</a:t>
            </a:r>
          </a:p>
          <a:p>
            <a:pPr marL="0" indent="0">
              <a:buNone/>
            </a:pPr>
            <a:endParaRPr lang="fr-BE" sz="2000" dirty="0">
              <a:latin typeface="Palatino Linotype"/>
              <a:cs typeface="Palatino Linotype"/>
            </a:endParaRPr>
          </a:p>
          <a:p>
            <a:r>
              <a:rPr lang="fr-BE" sz="2000" dirty="0">
                <a:latin typeface="Palatino Linotype"/>
                <a:cs typeface="Palatino Linotype"/>
              </a:rPr>
              <a:t>!!! « Nouveauté 2019 -2020 »: Nécessité de réussite de tous les crédits de Bachelier à la fin du Bloc 1 pour incription du Mémoire au programme de Bloc 2</a:t>
            </a:r>
          </a:p>
          <a:p>
            <a:pPr marL="0" indent="0">
              <a:buNone/>
            </a:pPr>
            <a:endParaRPr lang="fr-BE" sz="2000" dirty="0">
              <a:latin typeface="Palatino Linotype"/>
              <a:cs typeface="Palatino Linotype"/>
            </a:endParaRPr>
          </a:p>
          <a:p>
            <a:r>
              <a:rPr lang="fr-BE" sz="2000" dirty="0">
                <a:latin typeface="Palatino Linotype"/>
                <a:cs typeface="Palatino Linotype"/>
              </a:rPr>
              <a:t>TPM/Mémoire: séance d’information sur le Mémoire durant la semaine en Octobre 2020. Choix du sujet de mémoire: 5 Février 2021.</a:t>
            </a:r>
          </a:p>
          <a:p>
            <a:endParaRPr lang="fr-BE" sz="2000" dirty="0">
              <a:latin typeface="Palatino Linotype"/>
              <a:cs typeface="Palatino Linotype"/>
            </a:endParaRPr>
          </a:p>
          <a:p>
            <a:pPr marL="0" indent="0">
              <a:buNone/>
            </a:pPr>
            <a:endParaRPr lang="fr-BE" sz="2000" dirty="0">
              <a:latin typeface="Palatino Linotype"/>
              <a:cs typeface="Palatino Linotype"/>
            </a:endParaRPr>
          </a:p>
          <a:p>
            <a:endParaRPr lang="en-US" sz="2000" dirty="0">
              <a:latin typeface="Palatino Linotype"/>
              <a:cs typeface="Palatino Linotype"/>
            </a:endParaRPr>
          </a:p>
        </p:txBody>
      </p:sp>
    </p:spTree>
    <p:extLst>
      <p:ext uri="{BB962C8B-B14F-4D97-AF65-F5344CB8AC3E}">
        <p14:creationId xmlns:p14="http://schemas.microsoft.com/office/powerpoint/2010/main" val="3182249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pPr eaLnBrk="1" hangingPunct="1"/>
            <a:r>
              <a:rPr lang="fr-BE" sz="4800" b="1">
                <a:ea typeface="ＭＳ Ｐゴシック" pitchFamily="-86" charset="-128"/>
                <a:cs typeface="ＭＳ Ｐゴシック" pitchFamily="-86" charset="-128"/>
              </a:rPr>
              <a:t>Le mémoire (MEMO-B-400)</a:t>
            </a:r>
          </a:p>
        </p:txBody>
      </p:sp>
      <p:sp>
        <p:nvSpPr>
          <p:cNvPr id="26627" name="Espace réservé du contenu 2"/>
          <p:cNvSpPr>
            <a:spLocks noGrp="1"/>
          </p:cNvSpPr>
          <p:nvPr>
            <p:ph idx="1"/>
          </p:nvPr>
        </p:nvSpPr>
        <p:spPr/>
        <p:txBody>
          <a:bodyPr/>
          <a:lstStyle/>
          <a:p>
            <a:pPr eaLnBrk="1" hangingPunct="1"/>
            <a:r>
              <a:rPr lang="fr-BE">
                <a:ea typeface="ＭＳ Ｐゴシック" pitchFamily="-86" charset="-128"/>
                <a:cs typeface="ＭＳ Ｐゴシック" pitchFamily="-86" charset="-128"/>
              </a:rPr>
              <a:t>Mémoire théorique</a:t>
            </a:r>
          </a:p>
          <a:p>
            <a:pPr eaLnBrk="1" hangingPunct="1"/>
            <a:endParaRPr lang="fr-BE">
              <a:ea typeface="ＭＳ Ｐゴシック" pitchFamily="-86" charset="-128"/>
              <a:cs typeface="ＭＳ Ｐゴシック" pitchFamily="-86" charset="-128"/>
            </a:endParaRPr>
          </a:p>
          <a:p>
            <a:pPr eaLnBrk="1" hangingPunct="1"/>
            <a:r>
              <a:rPr lang="fr-BE">
                <a:ea typeface="ＭＳ Ｐゴシック" pitchFamily="-86" charset="-128"/>
                <a:cs typeface="ＭＳ Ｐゴシック" pitchFamily="-86" charset="-128"/>
              </a:rPr>
              <a:t>Mémoire d’application (dramaturgie)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NL">
                <a:ea typeface="ＭＳ Ｐゴシック" pitchFamily="-86" charset="-128"/>
                <a:cs typeface="ＭＳ Ｐゴシック" pitchFamily="-86" charset="-128"/>
              </a:rPr>
              <a:t>L’international</a:t>
            </a:r>
          </a:p>
        </p:txBody>
      </p:sp>
      <p:sp>
        <p:nvSpPr>
          <p:cNvPr id="27651" name="Tijdelijke aanduiding voor inhoud 2"/>
          <p:cNvSpPr>
            <a:spLocks noGrp="1"/>
          </p:cNvSpPr>
          <p:nvPr>
            <p:ph idx="1"/>
          </p:nvPr>
        </p:nvSpPr>
        <p:spPr/>
        <p:txBody>
          <a:bodyPr/>
          <a:lstStyle/>
          <a:p>
            <a:pPr>
              <a:buFont typeface="Arial" pitchFamily="-86" charset="0"/>
              <a:buNone/>
            </a:pPr>
            <a:r>
              <a:rPr lang="nl-NL" sz="1800" b="1">
                <a:ea typeface="ＭＳ Ｐゴシック" pitchFamily="-86" charset="-128"/>
                <a:cs typeface="ＭＳ Ｐゴシック" pitchFamily="-86" charset="-128"/>
              </a:rPr>
              <a:t>Destinations pour la finalité appliquée </a:t>
            </a:r>
            <a:r>
              <a:rPr lang="nl-NL" sz="1800">
                <a:ea typeface="ＭＳ Ｐゴシック" pitchFamily="-86" charset="-128"/>
                <a:cs typeface="ＭＳ Ｐゴシック" pitchFamily="-86" charset="-128"/>
              </a:rPr>
              <a:t>(30 ou 60 ECTS en BLOC2)</a:t>
            </a:r>
          </a:p>
          <a:p>
            <a:r>
              <a:rPr lang="nl-NL" sz="1800">
                <a:ea typeface="ＭＳ Ｐゴシック" pitchFamily="-86" charset="-128"/>
                <a:cs typeface="ＭＳ Ｐゴシック" pitchFamily="-86" charset="-128"/>
              </a:rPr>
              <a:t>Universiteit Gent, Belgique</a:t>
            </a:r>
          </a:p>
          <a:p>
            <a:r>
              <a:rPr lang="nl-NL" sz="1800">
                <a:ea typeface="ＭＳ Ｐゴシック" pitchFamily="-86" charset="-128"/>
                <a:cs typeface="ＭＳ Ｐゴシック" pitchFamily="-86" charset="-128"/>
              </a:rPr>
              <a:t>Kobenhavns Universitet, Danmark</a:t>
            </a:r>
          </a:p>
          <a:p>
            <a:r>
              <a:rPr lang="nl-NL" sz="1800">
                <a:ea typeface="ＭＳ Ｐゴシック" pitchFamily="-86" charset="-128"/>
                <a:cs typeface="ＭＳ Ｐゴシック" pitchFamily="-86" charset="-128"/>
              </a:rPr>
              <a:t>Johann Wolfgang Goethe Universität Frankfurt-am-Main, Allemagne</a:t>
            </a:r>
          </a:p>
          <a:p>
            <a:r>
              <a:rPr lang="nl-NL" sz="1800">
                <a:ea typeface="ＭＳ Ｐゴシック" pitchFamily="-86" charset="-128"/>
                <a:cs typeface="ＭＳ Ｐゴシック" pitchFamily="-86" charset="-128"/>
              </a:rPr>
              <a:t>Universidade da Coruna, Espagne</a:t>
            </a:r>
          </a:p>
          <a:p>
            <a:r>
              <a:rPr lang="nl-NL" sz="1800">
                <a:ea typeface="ＭＳ Ｐゴシック" pitchFamily="-86" charset="-128"/>
                <a:cs typeface="ＭＳ Ｐゴシック" pitchFamily="-86" charset="-128"/>
              </a:rPr>
              <a:t>University of the Arts, Theatre Academy Helsinki, Finland</a:t>
            </a:r>
          </a:p>
          <a:p>
            <a:r>
              <a:rPr lang="nl-NL" sz="1800">
                <a:ea typeface="ＭＳ Ｐゴシック" pitchFamily="-86" charset="-128"/>
                <a:cs typeface="ＭＳ Ｐゴシック" pitchFamily="-86" charset="-128"/>
              </a:rPr>
              <a:t>Université de Caen Basse Normandie, France</a:t>
            </a:r>
          </a:p>
          <a:p>
            <a:r>
              <a:rPr lang="nl-NL" sz="1800">
                <a:ea typeface="ＭＳ Ｐゴシック" pitchFamily="-86" charset="-128"/>
                <a:cs typeface="ＭＳ Ｐゴシック" pitchFamily="-86" charset="-128"/>
              </a:rPr>
              <a:t>Université de Paris X Nanterre, France</a:t>
            </a:r>
          </a:p>
          <a:p>
            <a:r>
              <a:rPr lang="nl-NL" sz="1800">
                <a:ea typeface="ＭＳ Ｐゴシック" pitchFamily="-86" charset="-128"/>
                <a:cs typeface="ＭＳ Ｐゴシック" pitchFamily="-86" charset="-128"/>
              </a:rPr>
              <a:t>Université de Nice – Sophia Antipolis, France</a:t>
            </a:r>
          </a:p>
          <a:p>
            <a:r>
              <a:rPr lang="nl-NL" sz="1800">
                <a:ea typeface="ＭＳ Ｐゴシック" pitchFamily="-86" charset="-128"/>
                <a:cs typeface="ＭＳ Ｐゴシック" pitchFamily="-86" charset="-128"/>
              </a:rPr>
              <a:t>Université de Paris VIII Saint Denis, France</a:t>
            </a:r>
          </a:p>
          <a:p>
            <a:r>
              <a:rPr lang="nl-NL" sz="1800">
                <a:ea typeface="ＭＳ Ｐゴシック" pitchFamily="-86" charset="-128"/>
                <a:cs typeface="ＭＳ Ｐゴシック" pitchFamily="-86" charset="-128"/>
              </a:rPr>
              <a:t>Université de Montpellier III, France</a:t>
            </a:r>
          </a:p>
          <a:p>
            <a:r>
              <a:rPr lang="nl-NL" sz="1800">
                <a:ea typeface="ＭＳ Ｐゴシック" pitchFamily="-86" charset="-128"/>
                <a:cs typeface="ＭＳ Ｐゴシック" pitchFamily="-86" charset="-128"/>
              </a:rPr>
              <a:t>Alma Mater Studiorum Universita’ di Bologna, Italie</a:t>
            </a:r>
          </a:p>
          <a:p>
            <a:r>
              <a:rPr lang="nl-NL" sz="1800">
                <a:ea typeface="ＭＳ Ｐゴシック" pitchFamily="-86" charset="-128"/>
                <a:cs typeface="ＭＳ Ｐゴシック" pitchFamily="-86" charset="-128"/>
              </a:rPr>
              <a:t>Stockholm University, Suède</a:t>
            </a:r>
          </a:p>
          <a:p>
            <a:pPr>
              <a:buFont typeface="Arial" pitchFamily="-86" charset="0"/>
              <a:buNone/>
            </a:pPr>
            <a:endParaRPr lang="nl-NL">
              <a:ea typeface="ＭＳ Ｐゴシック" pitchFamily="-86" charset="-128"/>
              <a:cs typeface="ＭＳ Ｐゴシック" pitchFamily="-86"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inhoud 2"/>
          <p:cNvSpPr>
            <a:spLocks noGrp="1"/>
          </p:cNvSpPr>
          <p:nvPr>
            <p:ph idx="1"/>
          </p:nvPr>
        </p:nvSpPr>
        <p:spPr>
          <a:xfrm>
            <a:off x="457200" y="381000"/>
            <a:ext cx="8229600" cy="5745163"/>
          </a:xfrm>
        </p:spPr>
        <p:txBody>
          <a:bodyPr>
            <a:normAutofit/>
          </a:bodyPr>
          <a:lstStyle/>
          <a:p>
            <a:pPr>
              <a:buFont typeface="Arial" pitchFamily="-86" charset="0"/>
              <a:buNone/>
            </a:pPr>
            <a:r>
              <a:rPr lang="nl-NL" sz="2000" b="1" dirty="0" err="1">
                <a:ea typeface="ＭＳ Ｐゴシック" pitchFamily="-86" charset="-128"/>
                <a:cs typeface="ＭＳ Ｐゴシック" pitchFamily="-86" charset="-128"/>
              </a:rPr>
              <a:t>Destinations</a:t>
            </a:r>
            <a:r>
              <a:rPr lang="nl-NL" sz="2000" b="1" dirty="0">
                <a:ea typeface="ＭＳ Ｐゴシック" pitchFamily="-86" charset="-128"/>
                <a:cs typeface="ＭＳ Ｐゴシック" pitchFamily="-86" charset="-128"/>
              </a:rPr>
              <a:t> </a:t>
            </a:r>
            <a:r>
              <a:rPr lang="nl-NL" sz="2000" b="1" dirty="0" err="1">
                <a:ea typeface="ＭＳ Ｐゴシック" pitchFamily="-86" charset="-128"/>
                <a:cs typeface="ＭＳ Ｐゴシック" pitchFamily="-86" charset="-128"/>
              </a:rPr>
              <a:t>pour</a:t>
            </a:r>
            <a:r>
              <a:rPr lang="nl-NL" sz="2000" b="1" dirty="0">
                <a:ea typeface="ＭＳ Ｐゴシック" pitchFamily="-86" charset="-128"/>
                <a:cs typeface="ＭＳ Ｐゴシック" pitchFamily="-86" charset="-128"/>
              </a:rPr>
              <a:t> la </a:t>
            </a:r>
            <a:r>
              <a:rPr lang="nl-NL" sz="2000" b="1" dirty="0" err="1">
                <a:ea typeface="ＭＳ Ｐゴシック" pitchFamily="-86" charset="-128"/>
                <a:cs typeface="ＭＳ Ｐゴシック" pitchFamily="-86" charset="-128"/>
              </a:rPr>
              <a:t>finalite</a:t>
            </a:r>
            <a:r>
              <a:rPr lang="nl-NL" sz="2000" b="1" dirty="0">
                <a:ea typeface="ＭＳ Ｐゴシック" pitchFamily="-86" charset="-128"/>
                <a:cs typeface="ＭＳ Ｐゴシック" pitchFamily="-86" charset="-128"/>
              </a:rPr>
              <a:t> internationale </a:t>
            </a:r>
            <a:r>
              <a:rPr lang="nl-NL" sz="2000" dirty="0">
                <a:ea typeface="ＭＳ Ｐゴシック" pitchFamily="-86" charset="-128"/>
                <a:cs typeface="ＭＳ Ｐゴシック" pitchFamily="-86" charset="-128"/>
              </a:rPr>
              <a:t>“</a:t>
            </a:r>
            <a:r>
              <a:rPr lang="nl-NL" sz="2000" dirty="0" err="1">
                <a:ea typeface="ＭＳ Ｐゴシック" pitchFamily="-86" charset="-128"/>
                <a:cs typeface="ＭＳ Ｐゴシック" pitchFamily="-86" charset="-128"/>
              </a:rPr>
              <a:t>Comparative</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dramaturgy</a:t>
            </a:r>
            <a:r>
              <a:rPr lang="nl-NL" sz="2000" dirty="0">
                <a:ea typeface="ＭＳ Ｐゴシック" pitchFamily="-86" charset="-128"/>
                <a:cs typeface="ＭＳ Ｐゴシック" pitchFamily="-86" charset="-128"/>
              </a:rPr>
              <a:t>” (2</a:t>
            </a:r>
            <a:r>
              <a:rPr lang="nl-NL" sz="2000" baseline="30000" dirty="0">
                <a:ea typeface="ＭＳ Ｐゴシック" pitchFamily="-86" charset="-128"/>
                <a:cs typeface="ＭＳ Ｐゴシック" pitchFamily="-86" charset="-128"/>
              </a:rPr>
              <a:t>e</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quadri</a:t>
            </a:r>
            <a:r>
              <a:rPr lang="nl-NL" sz="2000" dirty="0">
                <a:ea typeface="ＭＳ Ｐゴシック" pitchFamily="-86" charset="-128"/>
                <a:cs typeface="ＭＳ Ｐゴシック" pitchFamily="-86" charset="-128"/>
              </a:rPr>
              <a:t> BLOC1 + 1</a:t>
            </a:r>
            <a:r>
              <a:rPr lang="nl-NL" sz="2000" baseline="30000" dirty="0">
                <a:ea typeface="ＭＳ Ｐゴシック" pitchFamily="-86" charset="-128"/>
                <a:cs typeface="ＭＳ Ｐゴシック" pitchFamily="-86" charset="-128"/>
              </a:rPr>
              <a:t>e</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quadri</a:t>
            </a:r>
            <a:r>
              <a:rPr lang="nl-NL" sz="2000" dirty="0">
                <a:ea typeface="ＭＳ Ｐゴシック" pitchFamily="-86" charset="-128"/>
                <a:cs typeface="ＭＳ Ｐゴシック" pitchFamily="-86" charset="-128"/>
              </a:rPr>
              <a:t> BLOC2, </a:t>
            </a:r>
            <a:r>
              <a:rPr lang="nl-NL" sz="2000" dirty="0" err="1">
                <a:ea typeface="ＭＳ Ｐゴシック" pitchFamily="-86" charset="-128"/>
                <a:cs typeface="ＭＳ Ｐゴシック" pitchFamily="-86" charset="-128"/>
              </a:rPr>
              <a:t>donc</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total</a:t>
            </a:r>
            <a:r>
              <a:rPr lang="nl-NL" sz="2000" dirty="0">
                <a:ea typeface="ＭＳ Ｐゴシック" pitchFamily="-86" charset="-128"/>
                <a:cs typeface="ＭＳ Ｐゴシック" pitchFamily="-86" charset="-128"/>
              </a:rPr>
              <a:t> de 60 ECTS):</a:t>
            </a:r>
          </a:p>
          <a:p>
            <a:pPr>
              <a:buFontTx/>
              <a:buChar char="•"/>
            </a:pPr>
            <a:r>
              <a:rPr lang="nl-NL" sz="2000" dirty="0">
                <a:ea typeface="ＭＳ Ｐゴシック" pitchFamily="-86" charset="-128"/>
                <a:cs typeface="ＭＳ Ｐゴシック" pitchFamily="-86" charset="-128"/>
              </a:rPr>
              <a:t>Johann </a:t>
            </a:r>
            <a:r>
              <a:rPr lang="nl-NL" sz="2000" dirty="0" err="1">
                <a:ea typeface="ＭＳ Ｐゴシック" pitchFamily="-86" charset="-128"/>
                <a:cs typeface="ＭＳ Ｐゴシック" pitchFamily="-86" charset="-128"/>
              </a:rPr>
              <a:t>Wolfgang</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Goethe</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Universität</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Frankfurt-am-Main</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Allemagne</a:t>
            </a:r>
            <a:endParaRPr lang="nl-NL" sz="2000" dirty="0">
              <a:ea typeface="ＭＳ Ｐゴシック" pitchFamily="-86" charset="-128"/>
              <a:cs typeface="ＭＳ Ｐゴシック" pitchFamily="-86" charset="-128"/>
            </a:endParaRPr>
          </a:p>
          <a:p>
            <a:pPr>
              <a:buFontTx/>
              <a:buChar char="•"/>
            </a:pPr>
            <a:r>
              <a:rPr lang="nl-NL" sz="2000" dirty="0" err="1">
                <a:ea typeface="ＭＳ Ｐゴシック" pitchFamily="-86" charset="-128"/>
                <a:cs typeface="ＭＳ Ｐゴシック" pitchFamily="-86" charset="-128"/>
              </a:rPr>
              <a:t>Université</a:t>
            </a:r>
            <a:r>
              <a:rPr lang="nl-NL" sz="2000" dirty="0">
                <a:ea typeface="ＭＳ Ｐゴシック" pitchFamily="-86" charset="-128"/>
                <a:cs typeface="ＭＳ Ｐゴシック" pitchFamily="-86" charset="-128"/>
              </a:rPr>
              <a:t> de Paris X </a:t>
            </a:r>
            <a:r>
              <a:rPr lang="nl-NL" sz="2000" dirty="0" err="1">
                <a:ea typeface="ＭＳ Ｐゴシック" pitchFamily="-86" charset="-128"/>
                <a:cs typeface="ＭＳ Ｐゴシック" pitchFamily="-86" charset="-128"/>
              </a:rPr>
              <a:t>Nanterre</a:t>
            </a:r>
            <a:r>
              <a:rPr lang="nl-NL" sz="2000" dirty="0">
                <a:ea typeface="ＭＳ Ｐゴシック" pitchFamily="-86" charset="-128"/>
                <a:cs typeface="ＭＳ Ｐゴシック" pitchFamily="-86" charset="-128"/>
              </a:rPr>
              <a:t>, France</a:t>
            </a:r>
          </a:p>
          <a:p>
            <a:pPr>
              <a:buFont typeface="Arial" pitchFamily="-86" charset="0"/>
              <a:buNone/>
            </a:pPr>
            <a:endParaRPr lang="nl-NL" sz="2000" dirty="0">
              <a:ea typeface="ＭＳ Ｐゴシック" pitchFamily="-86" charset="-128"/>
              <a:cs typeface="ＭＳ Ｐゴシック" pitchFamily="-86" charset="-128"/>
            </a:endParaRPr>
          </a:p>
          <a:p>
            <a:pPr>
              <a:buFont typeface="Arial" pitchFamily="-86" charset="0"/>
              <a:buNone/>
            </a:pPr>
            <a:r>
              <a:rPr lang="nl-NL" sz="2000" b="1" dirty="0">
                <a:ea typeface="ＭＳ Ｐゴシック" pitchFamily="-86" charset="-128"/>
                <a:cs typeface="ＭＳ Ｐゴシック" pitchFamily="-86" charset="-128"/>
              </a:rPr>
              <a:t>Info</a:t>
            </a:r>
            <a:r>
              <a:rPr lang="nl-NL" sz="2000" dirty="0">
                <a:ea typeface="ＭＳ Ｐゴシック" pitchFamily="-86" charset="-128"/>
                <a:cs typeface="ＭＳ Ｐゴシック" pitchFamily="-86" charset="-128"/>
              </a:rPr>
              <a:t>: </a:t>
            </a:r>
            <a:r>
              <a:rPr lang="nl-NL" sz="2000" dirty="0">
                <a:ea typeface="ＭＳ Ｐゴシック" pitchFamily="-86" charset="-128"/>
                <a:cs typeface="ＭＳ Ｐゴシック" pitchFamily="-86" charset="-128"/>
                <a:hlinkClick r:id="rId2"/>
              </a:rPr>
              <a:t>https://ltc.ulb.be/partir-a-l-etranger</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ou</a:t>
            </a:r>
            <a:r>
              <a:rPr lang="nl-NL" sz="2000" dirty="0">
                <a:ea typeface="ＭＳ Ｐゴシック" pitchFamily="-86" charset="-128"/>
                <a:cs typeface="ＭＳ Ｐゴシック" pitchFamily="-86" charset="-128"/>
              </a:rPr>
              <a:t> </a:t>
            </a:r>
            <a:r>
              <a:rPr lang="nl-NL" sz="2000" dirty="0">
                <a:ea typeface="ＭＳ Ｐゴシック" pitchFamily="-86" charset="-128"/>
                <a:cs typeface="ＭＳ Ｐゴシック" pitchFamily="-86" charset="-128"/>
                <a:hlinkClick r:id="rId3"/>
              </a:rPr>
              <a:t>https://www.ulb.be/fr/partir-ou-venir-en-echange/partir</a:t>
            </a:r>
            <a:r>
              <a:rPr lang="nl-NL" sz="2000" dirty="0">
                <a:ea typeface="ＭＳ Ｐゴシック" pitchFamily="-86" charset="-128"/>
                <a:cs typeface="ＭＳ Ｐゴシック" pitchFamily="-86" charset="-128"/>
              </a:rPr>
              <a:t> </a:t>
            </a:r>
          </a:p>
          <a:p>
            <a:pPr>
              <a:buFont typeface="Arial" pitchFamily="-86" charset="0"/>
              <a:buNone/>
            </a:pPr>
            <a:r>
              <a:rPr lang="nl-NL" sz="2000" b="1" dirty="0" err="1">
                <a:ea typeface="ＭＳ Ｐゴシック" pitchFamily="-86" charset="-128"/>
                <a:cs typeface="ＭＳ Ｐゴシック" pitchFamily="-86" charset="-128"/>
              </a:rPr>
              <a:t>Session</a:t>
            </a:r>
            <a:r>
              <a:rPr lang="nl-NL" sz="2000" b="1" dirty="0">
                <a:ea typeface="ＭＳ Ｐゴシック" pitchFamily="-86" charset="-128"/>
                <a:cs typeface="ＭＳ Ｐゴシック" pitchFamily="-86" charset="-128"/>
              </a:rPr>
              <a:t> info</a:t>
            </a:r>
            <a:r>
              <a:rPr lang="nl-NL" sz="2000" dirty="0">
                <a:ea typeface="ＭＳ Ｐゴシック" pitchFamily="-86" charset="-128"/>
                <a:cs typeface="ＭＳ Ｐゴシック" pitchFamily="-86" charset="-128"/>
              </a:rPr>
              <a:t>: 13 </a:t>
            </a:r>
            <a:r>
              <a:rPr lang="nl-NL" sz="2000" dirty="0" err="1">
                <a:ea typeface="ＭＳ Ｐゴシック" pitchFamily="-86" charset="-128"/>
                <a:cs typeface="ＭＳ Ｐゴシック" pitchFamily="-86" charset="-128"/>
              </a:rPr>
              <a:t>octobre</a:t>
            </a:r>
            <a:r>
              <a:rPr lang="nl-NL" sz="2000" dirty="0">
                <a:ea typeface="ＭＳ Ｐゴシック" pitchFamily="-86" charset="-128"/>
                <a:cs typeface="ＭＳ Ｐゴシック" pitchFamily="-86" charset="-128"/>
              </a:rPr>
              <a:t> 11h-12h.</a:t>
            </a:r>
          </a:p>
          <a:p>
            <a:pPr>
              <a:buFont typeface="Arial" pitchFamily="-86" charset="0"/>
              <a:buNone/>
            </a:pPr>
            <a:r>
              <a:rPr lang="nl-NL" sz="2000" b="1" dirty="0" err="1">
                <a:ea typeface="ＭＳ Ｐゴシック" pitchFamily="-86" charset="-128"/>
                <a:cs typeface="ＭＳ Ｐゴシック" pitchFamily="-86" charset="-128"/>
              </a:rPr>
              <a:t>Canidatures</a:t>
            </a:r>
            <a:r>
              <a:rPr lang="nl-NL" sz="2000" b="1" dirty="0">
                <a:ea typeface="ＭＳ Ｐゴシック" pitchFamily="-86" charset="-128"/>
                <a:cs typeface="ＭＳ Ｐゴシック" pitchFamily="-86" charset="-128"/>
              </a:rPr>
              <a:t> en </a:t>
            </a:r>
            <a:r>
              <a:rPr lang="nl-NL" sz="2000" b="1" dirty="0" err="1">
                <a:ea typeface="ＭＳ Ｐゴシック" pitchFamily="-86" charset="-128"/>
                <a:cs typeface="ＭＳ Ｐゴシック" pitchFamily="-86" charset="-128"/>
              </a:rPr>
              <a:t>ligne</a:t>
            </a:r>
            <a:r>
              <a:rPr lang="nl-NL" sz="2000" dirty="0">
                <a:ea typeface="ＭＳ Ｐゴシック" pitchFamily="-86" charset="-128"/>
                <a:cs typeface="ＭＳ Ｐゴシック" pitchFamily="-86" charset="-128"/>
              </a:rPr>
              <a:t>: </a:t>
            </a:r>
          </a:p>
          <a:p>
            <a:pPr>
              <a:buFont typeface="Arial" pitchFamily="-86" charset="0"/>
              <a:buNone/>
            </a:pP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Destinations</a:t>
            </a:r>
            <a:r>
              <a:rPr lang="nl-NL" sz="2000" dirty="0">
                <a:ea typeface="ＭＳ Ｐゴシック" pitchFamily="-86" charset="-128"/>
                <a:cs typeface="ＭＳ Ｐゴシック" pitchFamily="-86" charset="-128"/>
              </a:rPr>
              <a:t> hors </a:t>
            </a:r>
            <a:r>
              <a:rPr lang="nl-NL" sz="2000" dirty="0" err="1">
                <a:ea typeface="ＭＳ Ｐゴシック" pitchFamily="-86" charset="-128"/>
                <a:cs typeface="ＭＳ Ｐゴシック" pitchFamily="-86" charset="-128"/>
              </a:rPr>
              <a:t>Europe</a:t>
            </a:r>
            <a:r>
              <a:rPr lang="nl-NL" sz="2000" dirty="0">
                <a:ea typeface="ＭＳ Ｐゴシック" pitchFamily="-86" charset="-128"/>
                <a:cs typeface="ＭＳ Ｐゴシック" pitchFamily="-86" charset="-128"/>
              </a:rPr>
              <a:t>: 8 </a:t>
            </a:r>
            <a:r>
              <a:rPr lang="nl-NL" sz="2000" dirty="0" err="1">
                <a:ea typeface="ＭＳ Ｐゴシック" pitchFamily="-86" charset="-128"/>
                <a:cs typeface="ＭＳ Ｐゴシック" pitchFamily="-86" charset="-128"/>
              </a:rPr>
              <a:t>décembre</a:t>
            </a:r>
            <a:r>
              <a:rPr lang="nl-NL" sz="2000" dirty="0">
                <a:ea typeface="ＭＳ Ｐゴシック" pitchFamily="-86" charset="-128"/>
                <a:cs typeface="ＭＳ Ｐゴシック" pitchFamily="-86" charset="-128"/>
              </a:rPr>
              <a:t> 2020</a:t>
            </a:r>
          </a:p>
          <a:p>
            <a:pPr>
              <a:buFont typeface="Arial" pitchFamily="-86" charset="0"/>
              <a:buNone/>
            </a:pP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Destinations</a:t>
            </a:r>
            <a:r>
              <a:rPr lang="nl-NL" sz="2000" dirty="0">
                <a:ea typeface="ＭＳ Ｐゴシック" pitchFamily="-86" charset="-128"/>
                <a:cs typeface="ＭＳ Ｐゴシック" pitchFamily="-86" charset="-128"/>
              </a:rPr>
              <a:t> </a:t>
            </a:r>
            <a:r>
              <a:rPr lang="nl-NL" sz="2000" dirty="0" err="1">
                <a:ea typeface="ＭＳ Ｐゴシック" pitchFamily="-86" charset="-128"/>
                <a:cs typeface="ＭＳ Ｐゴシック" pitchFamily="-86" charset="-128"/>
              </a:rPr>
              <a:t>Europe</a:t>
            </a:r>
            <a:r>
              <a:rPr lang="nl-NL" sz="2000" dirty="0">
                <a:ea typeface="ＭＳ Ｐゴシック" pitchFamily="-86" charset="-128"/>
                <a:cs typeface="ＭＳ Ｐゴシック" pitchFamily="-86" charset="-128"/>
              </a:rPr>
              <a:t>: 28 </a:t>
            </a:r>
            <a:r>
              <a:rPr lang="nl-NL" sz="2000" dirty="0" err="1">
                <a:ea typeface="ＭＳ Ｐゴシック" pitchFamily="-86" charset="-128"/>
                <a:cs typeface="ＭＳ Ｐゴシック" pitchFamily="-86" charset="-128"/>
              </a:rPr>
              <a:t>février</a:t>
            </a:r>
            <a:r>
              <a:rPr lang="nl-NL" sz="2000" dirty="0">
                <a:ea typeface="ＭＳ Ｐゴシック" pitchFamily="-86" charset="-128"/>
                <a:cs typeface="ＭＳ Ｐゴシック" pitchFamily="-86" charset="-128"/>
              </a:rPr>
              <a:t> 2021</a:t>
            </a:r>
          </a:p>
          <a:p>
            <a:pPr>
              <a:buFont typeface="Arial" pitchFamily="-86" charset="0"/>
              <a:buNone/>
            </a:pPr>
            <a:r>
              <a:rPr lang="nl-NL" sz="2000" dirty="0">
                <a:ea typeface="ＭＳ Ｐゴシック" pitchFamily="-86" charset="-128"/>
                <a:cs typeface="ＭＳ Ｐゴシック" pitchFamily="-86" charset="-128"/>
              </a:rPr>
              <a:t> </a:t>
            </a:r>
            <a:r>
              <a:rPr lang="nl-NL" sz="2000" dirty="0">
                <a:ea typeface="ＭＳ Ｐゴシック" pitchFamily="-86" charset="-128"/>
                <a:cs typeface="ＭＳ Ｐゴシック" pitchFamily="-86" charset="-128"/>
                <a:hlinkClick r:id="rId4"/>
              </a:rPr>
              <a:t>https://ulb.moveon4.de/form/5c94d86102c4f6b3648b456e/fra</a:t>
            </a:r>
            <a:r>
              <a:rPr lang="nl-NL" sz="2000" dirty="0">
                <a:ea typeface="ＭＳ Ｐゴシック" pitchFamily="-86" charset="-128"/>
                <a:cs typeface="ＭＳ Ｐゴシック" pitchFamily="-86" charset="-128"/>
              </a:rPr>
              <a:t> </a:t>
            </a:r>
          </a:p>
          <a:p>
            <a:pPr>
              <a:buFont typeface="Arial" pitchFamily="-86" charset="0"/>
              <a:buNone/>
            </a:pPr>
            <a:endParaRPr lang="nl-NL" sz="2000" dirty="0">
              <a:ea typeface="ＭＳ Ｐゴシック" pitchFamily="-86" charset="-128"/>
              <a:cs typeface="ＭＳ Ｐゴシック" pitchFamily="-86" charset="-128"/>
            </a:endParaRPr>
          </a:p>
          <a:p>
            <a:pPr>
              <a:buFont typeface="Arial" pitchFamily="-86" charset="0"/>
              <a:buNone/>
            </a:pPr>
            <a:r>
              <a:rPr lang="nl-NL" sz="2000" dirty="0">
                <a:ea typeface="ＭＳ Ｐゴシック" pitchFamily="-86" charset="-128"/>
                <a:cs typeface="ＭＳ Ｐゴシック" pitchFamily="-86" charset="-128"/>
              </a:rPr>
              <a:t>Contact:</a:t>
            </a:r>
          </a:p>
          <a:p>
            <a:pPr>
              <a:buFont typeface="Arial" pitchFamily="-86" charset="0"/>
              <a:buNone/>
            </a:pPr>
            <a:r>
              <a:rPr lang="nl-NL" sz="2000" dirty="0">
                <a:ea typeface="ＭＳ Ｐゴシック" pitchFamily="-86" charset="-128"/>
                <a:cs typeface="ＭＳ Ｐゴシック" pitchFamily="-86" charset="-128"/>
                <a:hlinkClick r:id="rId5"/>
              </a:rPr>
              <a:t>Brigitte.Turner.Burkitt@ulb.ac.be</a:t>
            </a:r>
            <a:r>
              <a:rPr lang="nl-NL" sz="2000" dirty="0">
                <a:ea typeface="ＭＳ Ｐゴシック" pitchFamily="-86" charset="-128"/>
                <a:cs typeface="ＭＳ Ｐゴシック" pitchFamily="-86" charset="-128"/>
              </a:rPr>
              <a:t> </a:t>
            </a:r>
          </a:p>
          <a:p>
            <a:pPr>
              <a:buFont typeface="Arial" pitchFamily="-86" charset="0"/>
              <a:buNone/>
            </a:pPr>
            <a:endParaRPr lang="nl-NL" dirty="0">
              <a:ea typeface="ＭＳ Ｐゴシック" pitchFamily="-86" charset="-128"/>
              <a:cs typeface="ＭＳ Ｐゴシック" pitchFamily="-86" charset="-128"/>
            </a:endParaRPr>
          </a:p>
          <a:p>
            <a:pPr>
              <a:buFont typeface="Arial" pitchFamily="-86" charset="0"/>
              <a:buNone/>
            </a:pPr>
            <a:endParaRPr lang="nl-NL" dirty="0">
              <a:ea typeface="ＭＳ Ｐゴシック" pitchFamily="-86" charset="-128"/>
              <a:cs typeface="ＭＳ Ｐゴシック" pitchFamily="-86" charset="-128"/>
            </a:endParaRPr>
          </a:p>
          <a:p>
            <a:pPr>
              <a:buFont typeface="Arial" pitchFamily="-86" charset="0"/>
              <a:buNone/>
            </a:pPr>
            <a:endParaRPr lang="nl-NL" dirty="0">
              <a:ea typeface="ＭＳ Ｐゴシック" pitchFamily="-86" charset="-128"/>
              <a:cs typeface="ＭＳ Ｐゴシック" pitchFamily="-86" charset="-128"/>
            </a:endParaRPr>
          </a:p>
          <a:p>
            <a:pPr>
              <a:buFont typeface="Arial" pitchFamily="-86" charset="0"/>
              <a:buNone/>
            </a:pPr>
            <a:endParaRPr lang="nl-NL" dirty="0">
              <a:ea typeface="ＭＳ Ｐゴシック" pitchFamily="-86" charset="-128"/>
              <a:cs typeface="ＭＳ Ｐゴシック" pitchFamily="-86"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200" b="1" dirty="0">
                <a:solidFill>
                  <a:schemeClr val="tx2"/>
                </a:solidFill>
                <a:effectLst>
                  <a:outerShdw blurRad="38100" dist="38100" dir="2700000" algn="tl">
                    <a:srgbClr val="C0C0C0"/>
                  </a:outerShdw>
                </a:effectLst>
                <a:latin typeface="Palatino Linotype"/>
                <a:cs typeface="Palatino Linotype"/>
              </a:rPr>
              <a:t>Vos contacts « spectacle vivant »</a:t>
            </a:r>
            <a:endParaRPr lang="en-US" sz="3200" b="1" dirty="0"/>
          </a:p>
        </p:txBody>
      </p:sp>
      <p:sp>
        <p:nvSpPr>
          <p:cNvPr id="5" name="Tijdelijke aanduiding voor inhoud 4"/>
          <p:cNvSpPr>
            <a:spLocks noGrp="1"/>
          </p:cNvSpPr>
          <p:nvPr>
            <p:ph idx="1"/>
          </p:nvPr>
        </p:nvSpPr>
        <p:spPr/>
        <p:txBody>
          <a:bodyPr>
            <a:normAutofit/>
          </a:bodyPr>
          <a:lstStyle/>
          <a:p>
            <a:r>
              <a:rPr lang="nl-NL" dirty="0" err="1"/>
              <a:t>Président</a:t>
            </a:r>
            <a:r>
              <a:rPr lang="nl-NL" dirty="0"/>
              <a:t> de </a:t>
            </a:r>
            <a:r>
              <a:rPr lang="nl-NL" dirty="0" err="1"/>
              <a:t>filière</a:t>
            </a:r>
            <a:r>
              <a:rPr lang="nl-NL" dirty="0"/>
              <a:t>: Karel </a:t>
            </a:r>
            <a:r>
              <a:rPr lang="nl-NL" dirty="0" err="1"/>
              <a:t>Vanhaesebrouck</a:t>
            </a:r>
            <a:endParaRPr lang="nl-NL" dirty="0"/>
          </a:p>
          <a:p>
            <a:r>
              <a:rPr lang="nl-NL" dirty="0" err="1"/>
              <a:t>Assistante</a:t>
            </a:r>
            <a:r>
              <a:rPr lang="nl-NL" dirty="0"/>
              <a:t>: </a:t>
            </a:r>
            <a:r>
              <a:rPr lang="nl-NL" dirty="0" err="1"/>
              <a:t>Karolina</a:t>
            </a:r>
            <a:r>
              <a:rPr lang="nl-NL" dirty="0"/>
              <a:t> </a:t>
            </a:r>
            <a:r>
              <a:rPr lang="nl-NL" dirty="0" err="1"/>
              <a:t>Svobodova</a:t>
            </a:r>
            <a:endParaRPr lang="nl-NL" dirty="0"/>
          </a:p>
          <a:p>
            <a:r>
              <a:rPr lang="nl-NL" dirty="0" err="1"/>
              <a:t>Secrétariat</a:t>
            </a:r>
            <a:r>
              <a:rPr lang="nl-NL" dirty="0"/>
              <a:t>: Nicole </a:t>
            </a:r>
            <a:r>
              <a:rPr lang="nl-NL" dirty="0" err="1"/>
              <a:t>Sounou</a:t>
            </a:r>
            <a:endParaRPr lang="nl-NL" dirty="0"/>
          </a:p>
          <a:p>
            <a:r>
              <a:rPr lang="nl-NL" dirty="0" err="1"/>
              <a:t>Questions</a:t>
            </a:r>
            <a:r>
              <a:rPr lang="nl-NL" dirty="0"/>
              <a:t>? </a:t>
            </a:r>
            <a:r>
              <a:rPr lang="nl-NL" dirty="0" err="1"/>
              <a:t>Une</a:t>
            </a:r>
            <a:r>
              <a:rPr lang="nl-NL" dirty="0"/>
              <a:t> </a:t>
            </a:r>
            <a:r>
              <a:rPr lang="nl-NL" dirty="0" err="1"/>
              <a:t>seule</a:t>
            </a:r>
            <a:r>
              <a:rPr lang="nl-NL" dirty="0"/>
              <a:t> </a:t>
            </a:r>
            <a:r>
              <a:rPr lang="nl-NL" dirty="0" err="1"/>
              <a:t>adresse</a:t>
            </a:r>
            <a:r>
              <a:rPr lang="nl-NL" dirty="0"/>
              <a:t>: </a:t>
            </a:r>
            <a:r>
              <a:rPr lang="nl-NL" dirty="0" err="1"/>
              <a:t>master.spectacle.vivant.ltc</a:t>
            </a:r>
            <a:r>
              <a:rPr lang="nl-NL" dirty="0"/>
              <a:t>@</a:t>
            </a:r>
            <a:r>
              <a:rPr lang="nl-NL" dirty="0" err="1"/>
              <a:t>ulb.be</a:t>
            </a:r>
            <a:endParaRPr lang="nl-NL" dirty="0"/>
          </a:p>
        </p:txBody>
      </p:sp>
    </p:spTree>
    <p:extLst>
      <p:ext uri="{BB962C8B-B14F-4D97-AF65-F5344CB8AC3E}">
        <p14:creationId xmlns:p14="http://schemas.microsoft.com/office/powerpoint/2010/main" val="1127106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4924891"/>
          </a:xfrm>
        </p:spPr>
        <p:txBody>
          <a:bodyPr>
            <a:normAutofit/>
          </a:bodyPr>
          <a:lstStyle/>
          <a:p>
            <a:r>
              <a:rPr lang="nl-NL" b="1" i="1" dirty="0"/>
              <a:t>4.</a:t>
            </a:r>
            <a:br>
              <a:rPr lang="nl-NL" b="1" i="1" dirty="0"/>
            </a:br>
            <a:r>
              <a:rPr lang="nl-NL" b="1" i="1" dirty="0"/>
              <a:t>Dates </a:t>
            </a:r>
            <a:r>
              <a:rPr lang="nl-NL" b="1" i="1" dirty="0" err="1"/>
              <a:t>importantes</a:t>
            </a:r>
            <a:endParaRPr lang="nl-NL" b="1"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b="1">
                <a:ea typeface="ＭＳ Ｐゴシック" pitchFamily="-86" charset="-128"/>
                <a:cs typeface="ＭＳ Ｐゴシック" pitchFamily="-86" charset="-128"/>
              </a:rPr>
              <a:t>Quelques dates importantes</a:t>
            </a:r>
          </a:p>
        </p:txBody>
      </p:sp>
      <p:sp>
        <p:nvSpPr>
          <p:cNvPr id="30723" name="Tijdelijke aanduiding voor inhoud 2"/>
          <p:cNvSpPr>
            <a:spLocks noGrp="1"/>
          </p:cNvSpPr>
          <p:nvPr>
            <p:ph idx="1"/>
          </p:nvPr>
        </p:nvSpPr>
        <p:spPr/>
        <p:txBody>
          <a:bodyPr>
            <a:normAutofit fontScale="92500"/>
          </a:bodyPr>
          <a:lstStyle/>
          <a:p>
            <a:r>
              <a:rPr lang="nl-NL" sz="2400" b="1" dirty="0" err="1">
                <a:ea typeface="ＭＳ Ｐゴシック" pitchFamily="-86" charset="-128"/>
                <a:cs typeface="ＭＳ Ｐゴシック" pitchFamily="-86" charset="-128"/>
              </a:rPr>
              <a:t>Session</a:t>
            </a:r>
            <a:r>
              <a:rPr lang="nl-NL" sz="2400" b="1" dirty="0">
                <a:ea typeface="ＭＳ Ｐゴシック" pitchFamily="-86" charset="-128"/>
                <a:cs typeface="ＭＳ Ｐゴシック" pitchFamily="-86" charset="-128"/>
              </a:rPr>
              <a:t> info Stages </a:t>
            </a:r>
            <a:r>
              <a:rPr lang="nl-NL" sz="2400" b="1" dirty="0" err="1">
                <a:ea typeface="ＭＳ Ｐゴシック" pitchFamily="-86" charset="-128"/>
                <a:cs typeface="ＭＳ Ｐゴシック" pitchFamily="-86" charset="-128"/>
              </a:rPr>
              <a:t>spectacle</a:t>
            </a:r>
            <a:r>
              <a:rPr lang="nl-NL" sz="2400" b="1" dirty="0">
                <a:ea typeface="ＭＳ Ｐゴシック" pitchFamily="-86" charset="-128"/>
                <a:cs typeface="ＭＳ Ｐゴシック" pitchFamily="-86" charset="-128"/>
              </a:rPr>
              <a:t> vivant: </a:t>
            </a:r>
            <a:r>
              <a:rPr lang="nl-NL" sz="2400" dirty="0">
                <a:ea typeface="ＭＳ Ｐゴシック" pitchFamily="-86" charset="-128"/>
                <a:cs typeface="ＭＳ Ｐゴシック" pitchFamily="-86" charset="-128"/>
              </a:rPr>
              <a:t>28 </a:t>
            </a:r>
            <a:r>
              <a:rPr lang="nl-NL" sz="2400" dirty="0" err="1">
                <a:ea typeface="ＭＳ Ｐゴシック" pitchFamily="-86" charset="-128"/>
                <a:cs typeface="ＭＳ Ｐゴシック" pitchFamily="-86" charset="-128"/>
              </a:rPr>
              <a:t>septembre</a:t>
            </a:r>
            <a:r>
              <a:rPr lang="nl-NL" sz="2400" dirty="0">
                <a:ea typeface="ＭＳ Ｐゴシック" pitchFamily="-86" charset="-128"/>
                <a:cs typeface="ＭＳ Ｐゴシック" pitchFamily="-86" charset="-128"/>
              </a:rPr>
              <a:t> (</a:t>
            </a:r>
            <a:r>
              <a:rPr lang="nl-NL" sz="2400" dirty="0" err="1">
                <a:ea typeface="ＭＳ Ｐゴシック" pitchFamily="-86" charset="-128"/>
                <a:cs typeface="ＭＳ Ｐゴシック" pitchFamily="-86" charset="-128"/>
              </a:rPr>
              <a:t>heure</a:t>
            </a:r>
            <a:r>
              <a:rPr lang="nl-NL" sz="2400" dirty="0">
                <a:ea typeface="ＭＳ Ｐゴシック" pitchFamily="-86" charset="-128"/>
                <a:cs typeface="ＭＳ Ｐゴシック" pitchFamily="-86" charset="-128"/>
              </a:rPr>
              <a:t> et </a:t>
            </a:r>
            <a:r>
              <a:rPr lang="nl-NL" sz="2400" dirty="0" err="1">
                <a:ea typeface="ＭＳ Ｐゴシック" pitchFamily="-86" charset="-128"/>
                <a:cs typeface="ＭＳ Ｐゴシック" pitchFamily="-86" charset="-128"/>
              </a:rPr>
              <a:t>lieu</a:t>
            </a:r>
            <a:r>
              <a:rPr lang="nl-NL" sz="2400" dirty="0">
                <a:ea typeface="ＭＳ Ｐゴシック" pitchFamily="-86" charset="-128"/>
                <a:cs typeface="ＭＳ Ｐゴシック" pitchFamily="-86" charset="-128"/>
              </a:rPr>
              <a:t> à </a:t>
            </a:r>
            <a:r>
              <a:rPr lang="nl-NL" sz="2400" dirty="0" err="1">
                <a:ea typeface="ＭＳ Ｐゴシック" pitchFamily="-86" charset="-128"/>
                <a:cs typeface="ＭＳ Ｐゴシック" pitchFamily="-86" charset="-128"/>
              </a:rPr>
              <a:t>confirmer</a:t>
            </a:r>
            <a:r>
              <a:rPr lang="nl-NL" sz="2400" dirty="0">
                <a:ea typeface="ＭＳ Ｐゴシック" pitchFamily="-86" charset="-128"/>
                <a:cs typeface="ＭＳ Ｐゴシック" pitchFamily="-86" charset="-128"/>
              </a:rPr>
              <a:t>)</a:t>
            </a:r>
            <a:endParaRPr lang="nl-NL" sz="2400" b="1" dirty="0">
              <a:ea typeface="ＭＳ Ｐゴシック" pitchFamily="-86" charset="-128"/>
              <a:cs typeface="ＭＳ Ｐゴシック" pitchFamily="-86" charset="-128"/>
            </a:endParaRPr>
          </a:p>
          <a:p>
            <a:r>
              <a:rPr lang="nl-NL" sz="2400" b="1" dirty="0" err="1">
                <a:ea typeface="ＭＳ Ｐゴシック" pitchFamily="-86" charset="-128"/>
                <a:cs typeface="ＭＳ Ｐゴシック" pitchFamily="-86" charset="-128"/>
              </a:rPr>
              <a:t>Session</a:t>
            </a:r>
            <a:r>
              <a:rPr lang="nl-NL" sz="2400" b="1" dirty="0">
                <a:ea typeface="ＭＳ Ｐゴシック" pitchFamily="-86" charset="-128"/>
                <a:cs typeface="ＭＳ Ｐゴシック" pitchFamily="-86" charset="-128"/>
              </a:rPr>
              <a:t> info Erasmus</a:t>
            </a:r>
            <a:r>
              <a:rPr lang="nl-NL" sz="2400" dirty="0">
                <a:ea typeface="ＭＳ Ｐゴシック" pitchFamily="-86" charset="-128"/>
                <a:cs typeface="ＭＳ Ｐゴシック" pitchFamily="-86" charset="-128"/>
              </a:rPr>
              <a:t>: 13 </a:t>
            </a:r>
            <a:r>
              <a:rPr lang="nl-NL" sz="2400" dirty="0" err="1">
                <a:ea typeface="ＭＳ Ｐゴシック" pitchFamily="-86" charset="-128"/>
                <a:cs typeface="ＭＳ Ｐゴシック" pitchFamily="-86" charset="-128"/>
              </a:rPr>
              <a:t>octobre</a:t>
            </a:r>
            <a:r>
              <a:rPr lang="nl-NL" sz="2400" dirty="0">
                <a:ea typeface="ＭＳ Ｐゴシック" pitchFamily="-86" charset="-128"/>
                <a:cs typeface="ＭＳ Ｐゴシック" pitchFamily="-86" charset="-128"/>
              </a:rPr>
              <a:t> 11h-12h</a:t>
            </a:r>
          </a:p>
          <a:p>
            <a:r>
              <a:rPr lang="nl-NL" sz="2400" dirty="0" err="1">
                <a:ea typeface="ＭＳ Ｐゴシック" pitchFamily="-86" charset="-128"/>
                <a:cs typeface="ＭＳ Ｐゴシック" pitchFamily="-86" charset="-128"/>
              </a:rPr>
              <a:t>Inscription</a:t>
            </a:r>
            <a:r>
              <a:rPr lang="nl-NL" sz="2400" dirty="0">
                <a:ea typeface="ＭＳ Ｐゴシック" pitchFamily="-86" charset="-128"/>
                <a:cs typeface="ＭＳ Ｐゴシック" pitchFamily="-86" charset="-128"/>
              </a:rPr>
              <a:t> </a:t>
            </a:r>
            <a:r>
              <a:rPr lang="nl-NL" sz="2400" dirty="0" err="1">
                <a:ea typeface="ＭＳ Ｐゴシック" pitchFamily="-86" charset="-128"/>
                <a:cs typeface="ＭＳ Ｐゴシック" pitchFamily="-86" charset="-128"/>
              </a:rPr>
              <a:t>aux</a:t>
            </a:r>
            <a:r>
              <a:rPr lang="nl-NL" sz="2400" dirty="0">
                <a:ea typeface="ＭＳ Ｐゴシック" pitchFamily="-86" charset="-128"/>
                <a:cs typeface="ＭＳ Ｐゴシック" pitchFamily="-86" charset="-128"/>
              </a:rPr>
              <a:t> cours à </a:t>
            </a:r>
            <a:r>
              <a:rPr lang="nl-NL" sz="2400" dirty="0" err="1">
                <a:ea typeface="ＭＳ Ｐゴシック" pitchFamily="-86" charset="-128"/>
                <a:cs typeface="ＭＳ Ｐゴシック" pitchFamily="-86" charset="-128"/>
              </a:rPr>
              <a:t>option</a:t>
            </a:r>
            <a:r>
              <a:rPr lang="nl-NL" sz="2400" dirty="0">
                <a:ea typeface="ＭＳ Ｐゴシック" pitchFamily="-86" charset="-128"/>
                <a:cs typeface="ＭＳ Ｐゴシック" pitchFamily="-86" charset="-128"/>
              </a:rPr>
              <a:t> en </a:t>
            </a:r>
            <a:r>
              <a:rPr lang="nl-NL" sz="2400" dirty="0" err="1">
                <a:ea typeface="ＭＳ Ｐゴシック" pitchFamily="-86" charset="-128"/>
                <a:cs typeface="ＭＳ Ｐゴシック" pitchFamily="-86" charset="-128"/>
              </a:rPr>
              <a:t>spectacle-vivant</a:t>
            </a:r>
            <a:r>
              <a:rPr lang="nl-NL" sz="2400" dirty="0">
                <a:ea typeface="ＭＳ Ｐゴシック" pitchFamily="-86" charset="-128"/>
                <a:cs typeface="ＭＳ Ｐゴシック" pitchFamily="-86" charset="-128"/>
              </a:rPr>
              <a:t> : 15 </a:t>
            </a:r>
            <a:r>
              <a:rPr lang="nl-NL" sz="2400" dirty="0" err="1">
                <a:ea typeface="ＭＳ Ｐゴシック" pitchFamily="-86" charset="-128"/>
                <a:cs typeface="ＭＳ Ｐゴシック" pitchFamily="-86" charset="-128"/>
              </a:rPr>
              <a:t>octobre</a:t>
            </a:r>
            <a:endParaRPr lang="nl-NL" sz="2400" dirty="0">
              <a:ea typeface="ＭＳ Ｐゴシック" pitchFamily="-86" charset="-128"/>
              <a:cs typeface="ＭＳ Ｐゴシック" pitchFamily="-86" charset="-128"/>
            </a:endParaRPr>
          </a:p>
          <a:p>
            <a:r>
              <a:rPr lang="nl-NL" sz="2400" dirty="0">
                <a:ea typeface="ＭＳ Ｐゴシック" pitchFamily="-86" charset="-128"/>
                <a:cs typeface="ＭＳ Ｐゴシック" pitchFamily="-86" charset="-128"/>
              </a:rPr>
              <a:t>Changement de sujet de </a:t>
            </a:r>
            <a:r>
              <a:rPr lang="nl-NL" sz="2400" dirty="0" err="1">
                <a:ea typeface="ＭＳ Ｐゴシック" pitchFamily="-86" charset="-128"/>
                <a:cs typeface="ＭＳ Ｐゴシック" pitchFamily="-86" charset="-128"/>
              </a:rPr>
              <a:t>mémoire</a:t>
            </a:r>
            <a:r>
              <a:rPr lang="nl-NL" sz="2400" dirty="0">
                <a:ea typeface="ＭＳ Ｐゴシック" pitchFamily="-86" charset="-128"/>
                <a:cs typeface="ＭＳ Ｐゴシック" pitchFamily="-86" charset="-128"/>
              </a:rPr>
              <a:t> (BLOC2): 16 </a:t>
            </a:r>
            <a:r>
              <a:rPr lang="nl-NL" sz="2400" dirty="0" err="1">
                <a:ea typeface="ＭＳ Ｐゴシック" pitchFamily="-86" charset="-128"/>
                <a:cs typeface="ＭＳ Ｐゴシック" pitchFamily="-86" charset="-128"/>
              </a:rPr>
              <a:t>novembre</a:t>
            </a:r>
            <a:r>
              <a:rPr lang="nl-NL" sz="2400" dirty="0">
                <a:ea typeface="ＭＳ Ｐゴシック" pitchFamily="-86" charset="-128"/>
                <a:cs typeface="ＭＳ Ｐゴシック" pitchFamily="-86" charset="-128"/>
              </a:rPr>
              <a:t> 2020</a:t>
            </a:r>
          </a:p>
          <a:p>
            <a:r>
              <a:rPr lang="nl-NL" sz="2400" dirty="0">
                <a:ea typeface="ＭＳ Ｐゴシック" pitchFamily="-86" charset="-128"/>
                <a:cs typeface="ＭＳ Ｐゴシック" pitchFamily="-86" charset="-128"/>
              </a:rPr>
              <a:t>Remise du </a:t>
            </a:r>
            <a:r>
              <a:rPr lang="nl-NL" sz="2400" dirty="0" err="1">
                <a:ea typeface="ＭＳ Ｐゴシック" pitchFamily="-86" charset="-128"/>
                <a:cs typeface="ＭＳ Ｐゴシック" pitchFamily="-86" charset="-128"/>
              </a:rPr>
              <a:t>formulaire</a:t>
            </a:r>
            <a:r>
              <a:rPr lang="nl-NL" sz="2400" dirty="0">
                <a:ea typeface="ＭＳ Ｐゴシック" pitchFamily="-86" charset="-128"/>
                <a:cs typeface="ＭＳ Ｐゴシック" pitchFamily="-86" charset="-128"/>
              </a:rPr>
              <a:t> de sujet de </a:t>
            </a:r>
            <a:r>
              <a:rPr lang="nl-NL" sz="2400" dirty="0" err="1">
                <a:ea typeface="ＭＳ Ｐゴシック" pitchFamily="-86" charset="-128"/>
                <a:cs typeface="ＭＳ Ｐゴシック" pitchFamily="-86" charset="-128"/>
              </a:rPr>
              <a:t>mémoire</a:t>
            </a:r>
            <a:r>
              <a:rPr lang="nl-NL" sz="2400" dirty="0">
                <a:ea typeface="ＭＳ Ｐゴシック" pitchFamily="-86" charset="-128"/>
                <a:cs typeface="ＭＳ Ｐゴシック" pitchFamily="-86" charset="-128"/>
              </a:rPr>
              <a:t> (BLOC1): 08 </a:t>
            </a:r>
            <a:r>
              <a:rPr lang="nl-NL" sz="2400" dirty="0" err="1">
                <a:ea typeface="ＭＳ Ｐゴシック" pitchFamily="-86" charset="-128"/>
                <a:cs typeface="ＭＳ Ｐゴシック" pitchFamily="-86" charset="-128"/>
              </a:rPr>
              <a:t>février</a:t>
            </a:r>
            <a:r>
              <a:rPr lang="nl-NL" sz="2400" dirty="0">
                <a:ea typeface="ＭＳ Ｐゴシック" pitchFamily="-86" charset="-128"/>
                <a:cs typeface="ＭＳ Ｐゴシック" pitchFamily="-86" charset="-128"/>
              </a:rPr>
              <a:t> 2021</a:t>
            </a:r>
          </a:p>
          <a:p>
            <a:r>
              <a:rPr lang="nl-NL" sz="2400" dirty="0" err="1">
                <a:ea typeface="ＭＳ Ｐゴシック" pitchFamily="-86" charset="-128"/>
                <a:cs typeface="ＭＳ Ｐゴシック" pitchFamily="-86" charset="-128"/>
              </a:rPr>
              <a:t>Dépôt</a:t>
            </a:r>
            <a:r>
              <a:rPr lang="nl-NL" sz="2400" dirty="0">
                <a:ea typeface="ＭＳ Ｐゴシック" pitchFamily="-86" charset="-128"/>
                <a:cs typeface="ＭＳ Ｐゴシック" pitchFamily="-86" charset="-128"/>
              </a:rPr>
              <a:t> TPM + MEMOIRE (</a:t>
            </a:r>
            <a:r>
              <a:rPr lang="nl-NL" sz="2400" dirty="0" err="1">
                <a:ea typeface="ＭＳ Ｐゴシック" pitchFamily="-86" charset="-128"/>
                <a:cs typeface="ＭＳ Ｐゴシック" pitchFamily="-86" charset="-128"/>
              </a:rPr>
              <a:t>Session</a:t>
            </a:r>
            <a:r>
              <a:rPr lang="nl-NL" sz="2400" dirty="0">
                <a:ea typeface="ＭＳ Ｐゴシック" pitchFamily="-86" charset="-128"/>
                <a:cs typeface="ＭＳ Ｐゴシック" pitchFamily="-86" charset="-128"/>
              </a:rPr>
              <a:t> 1) : 17 </a:t>
            </a:r>
            <a:r>
              <a:rPr lang="nl-NL" sz="2400" dirty="0" err="1">
                <a:ea typeface="ＭＳ Ｐゴシック" pitchFamily="-86" charset="-128"/>
                <a:cs typeface="ＭＳ Ｐゴシック" pitchFamily="-86" charset="-128"/>
              </a:rPr>
              <a:t>mai</a:t>
            </a:r>
            <a:r>
              <a:rPr lang="nl-NL" sz="2400" dirty="0">
                <a:ea typeface="ＭＳ Ｐゴシック" pitchFamily="-86" charset="-128"/>
                <a:cs typeface="ＭＳ Ｐゴシック" pitchFamily="-86" charset="-128"/>
              </a:rPr>
              <a:t> 2021</a:t>
            </a:r>
          </a:p>
          <a:p>
            <a:r>
              <a:rPr lang="nl-NL" sz="2400" dirty="0" err="1">
                <a:ea typeface="ＭＳ Ｐゴシック" pitchFamily="-86" charset="-128"/>
                <a:cs typeface="ＭＳ Ｐゴシック" pitchFamily="-86" charset="-128"/>
              </a:rPr>
              <a:t>Dépôt</a:t>
            </a:r>
            <a:r>
              <a:rPr lang="nl-NL" sz="2400" dirty="0">
                <a:ea typeface="ＭＳ Ｐゴシック" pitchFamily="-86" charset="-128"/>
                <a:cs typeface="ＭＳ Ｐゴシック" pitchFamily="-86" charset="-128"/>
              </a:rPr>
              <a:t> TPM + MEMOIRE (</a:t>
            </a:r>
            <a:r>
              <a:rPr lang="nl-NL" sz="2400" dirty="0" err="1">
                <a:ea typeface="ＭＳ Ｐゴシック" pitchFamily="-86" charset="-128"/>
                <a:cs typeface="ＭＳ Ｐゴシック" pitchFamily="-86" charset="-128"/>
              </a:rPr>
              <a:t>Session</a:t>
            </a:r>
            <a:r>
              <a:rPr lang="nl-NL" sz="2400" dirty="0">
                <a:ea typeface="ＭＳ Ｐゴシック" pitchFamily="-86" charset="-128"/>
                <a:cs typeface="ＭＳ Ｐゴシック" pitchFamily="-86" charset="-128"/>
              </a:rPr>
              <a:t> 2) : 9 </a:t>
            </a:r>
            <a:r>
              <a:rPr lang="nl-NL" sz="2400" dirty="0" err="1">
                <a:ea typeface="ＭＳ Ｐゴシック" pitchFamily="-86" charset="-128"/>
                <a:cs typeface="ＭＳ Ｐゴシック" pitchFamily="-86" charset="-128"/>
              </a:rPr>
              <a:t>août</a:t>
            </a:r>
            <a:r>
              <a:rPr lang="nl-NL" sz="2400" dirty="0">
                <a:ea typeface="ＭＳ Ｐゴシック" pitchFamily="-86" charset="-128"/>
                <a:cs typeface="ＭＳ Ｐゴシック" pitchFamily="-86" charset="-128"/>
              </a:rPr>
              <a:t> 2021</a:t>
            </a:r>
          </a:p>
          <a:p>
            <a:r>
              <a:rPr lang="nl-NL" sz="2400" dirty="0">
                <a:ea typeface="ＭＳ Ｐゴシック" pitchFamily="-86" charset="-128"/>
                <a:cs typeface="ＭＳ Ｐゴシック" pitchFamily="-86" charset="-128"/>
              </a:rPr>
              <a:t>ERASMUS </a:t>
            </a:r>
            <a:r>
              <a:rPr lang="nl-NL" sz="2400" dirty="0" err="1">
                <a:ea typeface="ＭＳ Ｐゴシック" pitchFamily="-86" charset="-128"/>
                <a:cs typeface="ＭＳ Ｐゴシック" pitchFamily="-86" charset="-128"/>
              </a:rPr>
              <a:t>Candidatures</a:t>
            </a:r>
            <a:r>
              <a:rPr lang="nl-NL" sz="2400" dirty="0">
                <a:ea typeface="ＭＳ Ｐゴシック" pitchFamily="-86" charset="-128"/>
                <a:cs typeface="ＭＳ Ｐゴシック" pitchFamily="-86" charset="-128"/>
              </a:rPr>
              <a:t> en </a:t>
            </a:r>
            <a:r>
              <a:rPr lang="nl-NL" sz="2400" dirty="0" err="1">
                <a:ea typeface="ＭＳ Ｐゴシック" pitchFamily="-86" charset="-128"/>
                <a:cs typeface="ＭＳ Ｐゴシック" pitchFamily="-86" charset="-128"/>
              </a:rPr>
              <a:t>ligne</a:t>
            </a:r>
            <a:r>
              <a:rPr lang="nl-NL" sz="2400" dirty="0">
                <a:ea typeface="ＭＳ Ｐゴシック" pitchFamily="-86" charset="-128"/>
                <a:cs typeface="ＭＳ Ｐゴシック" pitchFamily="-86" charset="-128"/>
              </a:rPr>
              <a:t>. </a:t>
            </a:r>
            <a:r>
              <a:rPr lang="nl-NL" sz="2400" dirty="0" err="1">
                <a:ea typeface="ＭＳ Ｐゴシック" pitchFamily="-86" charset="-128"/>
                <a:cs typeface="ＭＳ Ｐゴシック" pitchFamily="-86" charset="-128"/>
              </a:rPr>
              <a:t>Destination</a:t>
            </a:r>
            <a:r>
              <a:rPr lang="nl-NL" sz="2400" dirty="0">
                <a:ea typeface="ＭＳ Ｐゴシック" pitchFamily="-86" charset="-128"/>
                <a:cs typeface="ＭＳ Ｐゴシック" pitchFamily="-86" charset="-128"/>
              </a:rPr>
              <a:t> Hors EUROPE : 08 </a:t>
            </a:r>
            <a:r>
              <a:rPr lang="nl-NL" sz="2400" dirty="0" err="1">
                <a:ea typeface="ＭＳ Ｐゴシック" pitchFamily="-86" charset="-128"/>
                <a:cs typeface="ＭＳ Ｐゴシック" pitchFamily="-86" charset="-128"/>
              </a:rPr>
              <a:t>décembre</a:t>
            </a:r>
            <a:r>
              <a:rPr lang="nl-NL" sz="2400" dirty="0">
                <a:ea typeface="ＭＳ Ｐゴシック" pitchFamily="-86" charset="-128"/>
                <a:cs typeface="ＭＳ Ｐゴシック" pitchFamily="-86" charset="-128"/>
              </a:rPr>
              <a:t> 2020. </a:t>
            </a:r>
            <a:r>
              <a:rPr lang="nl-NL" sz="2400" dirty="0" err="1">
                <a:ea typeface="ＭＳ Ｐゴシック" pitchFamily="-86" charset="-128"/>
                <a:cs typeface="ＭＳ Ｐゴシック" pitchFamily="-86" charset="-128"/>
              </a:rPr>
              <a:t>Destination</a:t>
            </a:r>
            <a:r>
              <a:rPr lang="nl-NL" sz="2400" dirty="0">
                <a:ea typeface="ＭＳ Ｐゴシック" pitchFamily="-86" charset="-128"/>
                <a:cs typeface="ＭＳ Ｐゴシック" pitchFamily="-86" charset="-128"/>
              </a:rPr>
              <a:t> EUROPE : 28 </a:t>
            </a:r>
            <a:r>
              <a:rPr lang="nl-NL" sz="2400" dirty="0" err="1">
                <a:ea typeface="ＭＳ Ｐゴシック" pitchFamily="-86" charset="-128"/>
                <a:cs typeface="ＭＳ Ｐゴシック" pitchFamily="-86" charset="-128"/>
              </a:rPr>
              <a:t>février</a:t>
            </a:r>
            <a:r>
              <a:rPr lang="nl-NL" sz="2400" dirty="0">
                <a:ea typeface="ＭＳ Ｐゴシック" pitchFamily="-86" charset="-128"/>
                <a:cs typeface="ＭＳ Ｐゴシック" pitchFamily="-86" charset="-128"/>
              </a:rPr>
              <a:t> 2021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57200" y="685799"/>
            <a:ext cx="8229600" cy="5604435"/>
          </a:xfrm>
        </p:spPr>
        <p:txBody>
          <a:bodyPr>
            <a:normAutofit fontScale="90000"/>
          </a:bodyPr>
          <a:lstStyle/>
          <a:p>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r>
              <a:rPr lang="nl-NL" b="1" dirty="0" err="1">
                <a:ea typeface="ＭＳ Ｐゴシック" pitchFamily="-86" charset="-128"/>
                <a:cs typeface="ＭＳ Ｐゴシック" pitchFamily="-86" charset="-128"/>
              </a:rPr>
              <a:t>Master</a:t>
            </a:r>
            <a:r>
              <a:rPr lang="nl-NL" b="1" dirty="0">
                <a:ea typeface="ＭＳ Ｐゴシック" pitchFamily="-86" charset="-128"/>
                <a:cs typeface="ＭＳ Ｐゴシック" pitchFamily="-86" charset="-128"/>
              </a:rPr>
              <a:t> en Arts du </a:t>
            </a:r>
            <a:r>
              <a:rPr lang="nl-NL" b="1" dirty="0" err="1">
                <a:ea typeface="ＭＳ Ｐゴシック" pitchFamily="-86" charset="-128"/>
                <a:cs typeface="ＭＳ Ｐゴシック" pitchFamily="-86" charset="-128"/>
              </a:rPr>
              <a:t>Spectacle</a:t>
            </a:r>
            <a:br>
              <a:rPr lang="nl-NL" dirty="0">
                <a:ea typeface="ＭＳ Ｐゴシック" pitchFamily="-86" charset="-128"/>
                <a:cs typeface="ＭＳ Ｐゴシック" pitchFamily="-86" charset="-128"/>
              </a:rPr>
            </a:br>
            <a:r>
              <a:rPr lang="nl-NL" sz="3200" dirty="0" err="1">
                <a:ea typeface="ＭＳ Ｐゴシック" pitchFamily="-86" charset="-128"/>
                <a:cs typeface="ＭＳ Ｐゴシック" pitchFamily="-86" charset="-128"/>
              </a:rPr>
              <a:t>Spectviv.ulb.ac.be</a:t>
            </a:r>
            <a:br>
              <a:rPr lang="nl-NL" sz="3200" dirty="0">
                <a:ea typeface="ＭＳ Ｐゴシック" pitchFamily="-86" charset="-128"/>
                <a:cs typeface="ＭＳ Ｐゴシック" pitchFamily="-86" charset="-128"/>
              </a:rPr>
            </a:br>
            <a:r>
              <a:rPr lang="nl-NL" sz="3200" dirty="0" err="1">
                <a:ea typeface="ＭＳ Ｐゴシック" pitchFamily="-86" charset="-128"/>
                <a:cs typeface="ＭＳ Ｐゴシック" pitchFamily="-86" charset="-128"/>
              </a:rPr>
              <a:t>www.facebook.com</a:t>
            </a:r>
            <a:r>
              <a:rPr lang="nl-NL" sz="3200" dirty="0">
                <a:ea typeface="ＭＳ Ｐゴシック" pitchFamily="-86" charset="-128"/>
                <a:cs typeface="ＭＳ Ｐゴシック" pitchFamily="-86" charset="-128"/>
              </a:rPr>
              <a:t>/</a:t>
            </a:r>
            <a:r>
              <a:rPr lang="nl-NL" sz="3200" dirty="0" err="1">
                <a:ea typeface="ＭＳ Ｐゴシック" pitchFamily="-86" charset="-128"/>
                <a:cs typeface="ＭＳ Ｐゴシック" pitchFamily="-86" charset="-128"/>
              </a:rPr>
              <a:t>ULBSpectacleVivant</a:t>
            </a:r>
            <a:br>
              <a:rPr lang="nl-NL" sz="3200" dirty="0">
                <a:ea typeface="ＭＳ Ｐゴシック" pitchFamily="-86" charset="-128"/>
                <a:cs typeface="ＭＳ Ｐゴシック" pitchFamily="-86" charset="-128"/>
              </a:rPr>
            </a:br>
            <a:r>
              <a:rPr lang="nl-NL" sz="3200" dirty="0" err="1">
                <a:ea typeface="ＭＳ Ｐゴシック" pitchFamily="-86" charset="-128"/>
                <a:cs typeface="ＭＳ Ｐゴシック" pitchFamily="-86" charset="-128"/>
              </a:rPr>
              <a:t>www.facebook.com</a:t>
            </a:r>
            <a:r>
              <a:rPr lang="nl-NL" sz="3200" dirty="0">
                <a:ea typeface="ＭＳ Ｐゴシック" pitchFamily="-86" charset="-128"/>
                <a:cs typeface="ＭＳ Ｐゴシック" pitchFamily="-86" charset="-128"/>
              </a:rPr>
              <a:t>/</a:t>
            </a:r>
            <a:r>
              <a:rPr lang="nl-NL" sz="3200" dirty="0" err="1">
                <a:ea typeface="ＭＳ Ｐゴシック" pitchFamily="-86" charset="-128"/>
                <a:cs typeface="ＭＳ Ｐゴシック" pitchFamily="-86" charset="-128"/>
              </a:rPr>
              <a:t>ULBCinema</a:t>
            </a:r>
            <a:br>
              <a:rPr lang="nl-NL" sz="3200" dirty="0">
                <a:ea typeface="ＭＳ Ｐゴシック" pitchFamily="-86" charset="-128"/>
                <a:cs typeface="ＭＳ Ｐゴシック" pitchFamily="-86" charset="-128"/>
              </a:rPr>
            </a:br>
            <a:br>
              <a:rPr lang="nl-NL" sz="3200" dirty="0">
                <a:ea typeface="ＭＳ Ｐゴシック" pitchFamily="-86" charset="-128"/>
                <a:cs typeface="ＭＳ Ｐゴシック" pitchFamily="-86" charset="-128"/>
              </a:rPr>
            </a:br>
            <a:r>
              <a:rPr lang="nl-NL" b="1" dirty="0">
                <a:ea typeface="ＭＳ Ｐゴシック" pitchFamily="-86" charset="-128"/>
                <a:cs typeface="ＭＳ Ｐゴシック" pitchFamily="-86" charset="-128"/>
              </a:rPr>
              <a:t>Centre de recherche en </a:t>
            </a:r>
            <a:r>
              <a:rPr lang="nl-NL" b="1" dirty="0" err="1">
                <a:ea typeface="ＭＳ Ｐゴシック" pitchFamily="-86" charset="-128"/>
                <a:cs typeface="ＭＳ Ｐゴシック" pitchFamily="-86" charset="-128"/>
              </a:rPr>
              <a:t>Cinéma</a:t>
            </a:r>
            <a:r>
              <a:rPr lang="nl-NL" b="1" dirty="0">
                <a:ea typeface="ＭＳ Ｐゴシック" pitchFamily="-86" charset="-128"/>
                <a:cs typeface="ＭＳ Ｐゴシック" pitchFamily="-86" charset="-128"/>
              </a:rPr>
              <a:t> et Arts du </a:t>
            </a:r>
            <a:r>
              <a:rPr lang="nl-NL" b="1" dirty="0" err="1">
                <a:ea typeface="ＭＳ Ｐゴシック" pitchFamily="-86" charset="-128"/>
                <a:cs typeface="ＭＳ Ｐゴシック" pitchFamily="-86" charset="-128"/>
              </a:rPr>
              <a:t>spectacle</a:t>
            </a:r>
            <a:br>
              <a:rPr lang="nl-NL" b="1" dirty="0">
                <a:ea typeface="ＭＳ Ｐゴシック" pitchFamily="-86" charset="-128"/>
                <a:cs typeface="ＭＳ Ｐゴシック" pitchFamily="-86" charset="-128"/>
              </a:rPr>
            </a:br>
            <a:r>
              <a:rPr lang="nl-NL" sz="3600" dirty="0" err="1">
                <a:ea typeface="ＭＳ Ｐゴシック" pitchFamily="-86" charset="-128"/>
                <a:cs typeface="ＭＳ Ｐゴシック" pitchFamily="-86" charset="-128"/>
              </a:rPr>
              <a:t>ciasp.ulb.be</a:t>
            </a:r>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r>
              <a:rPr lang="nl-NL" dirty="0">
                <a:ea typeface="ＭＳ Ｐゴシック" pitchFamily="-86" charset="-128"/>
                <a:cs typeface="ＭＳ Ｐゴシック" pitchFamily="-86" charset="-128"/>
              </a:rPr>
              <a:t> </a:t>
            </a:r>
            <a:br>
              <a:rPr lang="nl-NL" dirty="0">
                <a:ea typeface="ＭＳ Ｐゴシック" pitchFamily="-86" charset="-128"/>
                <a:cs typeface="ＭＳ Ｐゴシック" pitchFamily="-86" charset="-128"/>
              </a:rPr>
            </a:br>
            <a:br>
              <a:rPr lang="nl-NL" dirty="0">
                <a:ea typeface="ＭＳ Ｐゴシック" pitchFamily="-86" charset="-128"/>
                <a:cs typeface="ＭＳ Ｐゴシック" pitchFamily="-86" charset="-128"/>
              </a:rPr>
            </a:br>
            <a:endParaRPr lang="nl-NL" dirty="0">
              <a:ea typeface="ＭＳ Ｐゴシック" pitchFamily="-86" charset="-128"/>
              <a:cs typeface="ＭＳ Ｐゴシック" pitchFamily="-86" charset="-128"/>
            </a:endParaRPr>
          </a:p>
        </p:txBody>
      </p:sp>
      <p:pic>
        <p:nvPicPr>
          <p:cNvPr id="31747" name="Afbeelding 3"/>
          <p:cNvPicPr>
            <a:picLocks noChangeAspect="1"/>
          </p:cNvPicPr>
          <p:nvPr/>
        </p:nvPicPr>
        <p:blipFill>
          <a:blip r:embed="rId2"/>
          <a:srcRect/>
          <a:stretch>
            <a:fillRect/>
          </a:stretch>
        </p:blipFill>
        <p:spPr bwMode="auto">
          <a:xfrm>
            <a:off x="3733800" y="5347447"/>
            <a:ext cx="2066925" cy="736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457200" y="274638"/>
            <a:ext cx="8229600" cy="1630362"/>
          </a:xfrm>
        </p:spPr>
        <p:txBody>
          <a:bodyPr>
            <a:normAutofit fontScale="90000"/>
          </a:bodyPr>
          <a:lstStyle/>
          <a:p>
            <a:r>
              <a:rPr lang="nl-NL" b="1">
                <a:ea typeface="ＭＳ Ｐゴシック" pitchFamily="-86" charset="-128"/>
                <a:cs typeface="ＭＳ Ｐゴシック" pitchFamily="-86" charset="-128"/>
              </a:rPr>
              <a:t>Bienvenue au Club Corona:</a:t>
            </a:r>
            <a:br>
              <a:rPr lang="nl-NL" b="1">
                <a:ea typeface="ＭＳ Ｐゴシック" pitchFamily="-86" charset="-128"/>
                <a:cs typeface="ＭＳ Ｐゴシック" pitchFamily="-86" charset="-128"/>
              </a:rPr>
            </a:br>
            <a:r>
              <a:rPr lang="nl-NL" sz="2400" b="1">
                <a:ea typeface="ＭＳ Ｐゴシック" pitchFamily="-86" charset="-128"/>
                <a:cs typeface="ＭＳ Ｐゴシック" pitchFamily="-86" charset="-128"/>
              </a:rPr>
              <a:t>https://www.facebook.com/groups/161800341836101 </a:t>
            </a:r>
            <a:br>
              <a:rPr lang="nl-NL" b="1">
                <a:ea typeface="ＭＳ Ｐゴシック" pitchFamily="-86" charset="-128"/>
                <a:cs typeface="ＭＳ Ｐゴシック" pitchFamily="-86" charset="-128"/>
              </a:rPr>
            </a:br>
            <a:endParaRPr lang="nl-NL" b="1">
              <a:ea typeface="ＭＳ Ｐゴシック" pitchFamily="-86" charset="-128"/>
              <a:cs typeface="ＭＳ Ｐゴシック" pitchFamily="-86" charset="-128"/>
            </a:endParaRPr>
          </a:p>
        </p:txBody>
      </p:sp>
      <p:pic>
        <p:nvPicPr>
          <p:cNvPr id="32771" name="Afbeelding 3"/>
          <p:cNvPicPr>
            <a:picLocks noChangeAspect="1"/>
          </p:cNvPicPr>
          <p:nvPr/>
        </p:nvPicPr>
        <p:blipFill>
          <a:blip r:embed="rId2"/>
          <a:srcRect/>
          <a:stretch>
            <a:fillRect/>
          </a:stretch>
        </p:blipFill>
        <p:spPr bwMode="auto">
          <a:xfrm>
            <a:off x="1295400" y="1828800"/>
            <a:ext cx="6248400" cy="4686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fr-BE">
                <a:ea typeface="ＭＳ Ｐゴシック" pitchFamily="-86" charset="-128"/>
                <a:cs typeface="ＭＳ Ｐゴシック" pitchFamily="-86" charset="-128"/>
              </a:rPr>
              <a:t>“Soyez une éponge”</a:t>
            </a:r>
          </a:p>
        </p:txBody>
      </p:sp>
      <p:pic>
        <p:nvPicPr>
          <p:cNvPr id="33795" name="Tijdelijke aanduiding voor inhoud 3" descr="Unknown.jpeg"/>
          <p:cNvPicPr>
            <a:picLocks noGrp="1" noChangeAspect="1"/>
          </p:cNvPicPr>
          <p:nvPr>
            <p:ph idx="1"/>
          </p:nvPr>
        </p:nvPicPr>
        <p:blipFill>
          <a:blip r:embed="rId2"/>
          <a:srcRect l="-35037" r="-35037"/>
          <a:stretch>
            <a:fillRect/>
          </a:stretch>
        </p:blip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oneTexte 1"/>
          <p:cNvSpPr txBox="1">
            <a:spLocks noChangeArrowheads="1"/>
          </p:cNvSpPr>
          <p:nvPr/>
        </p:nvSpPr>
        <p:spPr bwMode="auto">
          <a:xfrm>
            <a:off x="107950" y="2060575"/>
            <a:ext cx="8928100" cy="64135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ctr"/>
            <a:r>
              <a:rPr lang="fr-BE" sz="3600" b="1" dirty="0">
                <a:solidFill>
                  <a:schemeClr val="tx2"/>
                </a:solidFill>
                <a:latin typeface="Palatino Linotype"/>
                <a:cs typeface="Palatino Linotype"/>
              </a:rPr>
              <a:t>Bonne rentrée à toutes et tous !</a:t>
            </a:r>
            <a:endParaRPr lang="fr-FR" sz="3600" b="1" dirty="0">
              <a:solidFill>
                <a:schemeClr val="tx2"/>
              </a:solidFill>
              <a:latin typeface="Palatino Linotype"/>
              <a:cs typeface="Palatino Linotype"/>
            </a:endParaRPr>
          </a:p>
        </p:txBody>
      </p:sp>
    </p:spTree>
    <p:extLst>
      <p:ext uri="{BB962C8B-B14F-4D97-AF65-F5344CB8AC3E}">
        <p14:creationId xmlns:p14="http://schemas.microsoft.com/office/powerpoint/2010/main" val="4026520797"/>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BE" sz="4800" b="1">
                <a:ea typeface="ＭＳ Ｐゴシック" pitchFamily="-86" charset="-128"/>
                <a:cs typeface="ＭＳ Ｐゴシック" pitchFamily="-86" charset="-128"/>
              </a:rPr>
              <a:t>Le programme de cours</a:t>
            </a:r>
          </a:p>
        </p:txBody>
      </p:sp>
      <p:sp>
        <p:nvSpPr>
          <p:cNvPr id="16387" name="Tekstvak 4"/>
          <p:cNvSpPr txBox="1">
            <a:spLocks noChangeArrowheads="1"/>
          </p:cNvSpPr>
          <p:nvPr/>
        </p:nvSpPr>
        <p:spPr bwMode="auto">
          <a:xfrm>
            <a:off x="914400" y="2286000"/>
            <a:ext cx="7696200" cy="708025"/>
          </a:xfrm>
          <a:prstGeom prst="rect">
            <a:avLst/>
          </a:prstGeom>
          <a:noFill/>
          <a:ln w="9525">
            <a:noFill/>
            <a:miter lim="800000"/>
            <a:headEnd/>
            <a:tailEnd/>
          </a:ln>
        </p:spPr>
        <p:txBody>
          <a:bodyPr>
            <a:prstTxWarp prst="textNoShape">
              <a:avLst/>
            </a:prstTxWarp>
            <a:spAutoFit/>
          </a:bodyPr>
          <a:lstStyle/>
          <a:p>
            <a:pPr algn="ctr"/>
            <a:r>
              <a:rPr lang="nl-NL" sz="2000"/>
              <a:t>Une seule référence: </a:t>
            </a:r>
          </a:p>
          <a:p>
            <a:pPr algn="ctr"/>
            <a:r>
              <a:rPr lang="nl-NL" sz="2000"/>
              <a:t>https://www.ulb.be/fr/programme/ma-arts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777875"/>
          </a:xfrm>
          <a:prstGeom prst="rect">
            <a:avLst/>
          </a:prstGeom>
        </p:spPr>
        <p:txBody>
          <a:bodyPr/>
          <a:lstStyle>
            <a:lvl1pPr eaLnBrk="0" hangingPunct="0">
              <a:defRPr sz="2400">
                <a:solidFill>
                  <a:schemeClr val="tx1"/>
                </a:solidFill>
                <a:latin typeface="Calibri" pitchFamily="34" charset="0"/>
                <a:ea typeface="ＭＳ Ｐゴシック" charset="-128"/>
              </a:defRPr>
            </a:lvl1pPr>
            <a:lvl2pPr marL="37931725" indent="-37474525" eaLnBrk="0" hangingPunct="0">
              <a:defRPr sz="2400">
                <a:solidFill>
                  <a:schemeClr val="tx1"/>
                </a:solidFill>
                <a:latin typeface="Calibri" pitchFamily="34" charset="0"/>
                <a:ea typeface="ＭＳ Ｐゴシック" charset="-128"/>
              </a:defRPr>
            </a:lvl2pPr>
            <a:lvl3pPr eaLnBrk="0" hangingPunct="0">
              <a:defRPr sz="2400">
                <a:solidFill>
                  <a:schemeClr val="tx1"/>
                </a:solidFill>
                <a:latin typeface="Calibri" pitchFamily="34" charset="0"/>
                <a:ea typeface="ＭＳ Ｐゴシック" charset="-128"/>
              </a:defRPr>
            </a:lvl3pPr>
            <a:lvl4pPr eaLnBrk="0" hangingPunct="0">
              <a:defRPr sz="2400">
                <a:solidFill>
                  <a:schemeClr val="tx1"/>
                </a:solidFill>
                <a:latin typeface="Calibri" pitchFamily="34" charset="0"/>
                <a:ea typeface="ＭＳ Ｐゴシック" charset="-128"/>
              </a:defRPr>
            </a:lvl4pPr>
            <a:lvl5pPr eaLnBrk="0" hangingPunct="0">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pPr algn="ctr" eaLnBrk="1" hangingPunct="1">
              <a:defRPr/>
            </a:pPr>
            <a:r>
              <a:rPr lang="fr-BE" sz="4400" dirty="0">
                <a:solidFill>
                  <a:schemeClr val="tx2"/>
                </a:solidFill>
                <a:effectLst>
                  <a:outerShdw blurRad="38100" dist="38100" dir="2700000" algn="tl">
                    <a:srgbClr val="C0C0C0"/>
                  </a:outerShdw>
                </a:effectLst>
                <a:latin typeface="Palatino Linotype"/>
                <a:cs typeface="Palatino Linotype"/>
              </a:rPr>
              <a:t>GeHOL</a:t>
            </a:r>
            <a:endParaRPr lang="fr-FR" sz="3200" dirty="0">
              <a:solidFill>
                <a:schemeClr val="tx2"/>
              </a:solidFill>
              <a:effectLst>
                <a:outerShdw blurRad="38100" dist="38100" dir="2700000" algn="tl">
                  <a:srgbClr val="C0C0C0"/>
                </a:outerShdw>
              </a:effectLst>
              <a:latin typeface="Palatino Linotype"/>
              <a:cs typeface="Palatino Linotype"/>
            </a:endParaRPr>
          </a:p>
        </p:txBody>
      </p:sp>
      <p:sp>
        <p:nvSpPr>
          <p:cNvPr id="10243" name="ZoneTexte 2"/>
          <p:cNvSpPr txBox="1">
            <a:spLocks noChangeArrowheads="1"/>
          </p:cNvSpPr>
          <p:nvPr/>
        </p:nvSpPr>
        <p:spPr bwMode="auto">
          <a:xfrm>
            <a:off x="444500" y="1268413"/>
            <a:ext cx="8208963" cy="11906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r>
              <a:rPr lang="fr-FR" sz="1800" dirty="0">
                <a:solidFill>
                  <a:schemeClr val="tx2"/>
                </a:solidFill>
                <a:latin typeface="Palatino Linotype"/>
                <a:cs typeface="Palatino Linotype"/>
              </a:rPr>
              <a:t>… Où et quand ai-je cours…?</a:t>
            </a:r>
          </a:p>
          <a:p>
            <a:endParaRPr lang="fr-BE" sz="1800" dirty="0">
              <a:solidFill>
                <a:schemeClr val="tx2"/>
              </a:solidFill>
              <a:latin typeface="Palatino Linotype"/>
              <a:cs typeface="Palatino Linotype"/>
            </a:endParaRPr>
          </a:p>
          <a:p>
            <a:pPr algn="r"/>
            <a:r>
              <a:rPr lang="fr-BE" sz="1800" dirty="0">
                <a:solidFill>
                  <a:schemeClr val="tx2"/>
                </a:solidFill>
                <a:latin typeface="Palatino Linotype"/>
                <a:cs typeface="Palatino Linotype"/>
              </a:rPr>
              <a:t>Rendez-vous sur le portail MonULB</a:t>
            </a:r>
            <a:br>
              <a:rPr lang="fr-BE" sz="1800" dirty="0">
                <a:solidFill>
                  <a:schemeClr val="tx2"/>
                </a:solidFill>
                <a:latin typeface="Palatino Linotype"/>
                <a:cs typeface="Palatino Linotype"/>
              </a:rPr>
            </a:br>
            <a:r>
              <a:rPr lang="fr-BE" sz="1800" u="sng" dirty="0">
                <a:solidFill>
                  <a:schemeClr val="tx2"/>
                </a:solidFill>
                <a:latin typeface="Palatino Linotype"/>
                <a:cs typeface="Palatino Linotype"/>
              </a:rPr>
              <a:t>http://www.monulb.be</a:t>
            </a:r>
            <a:endParaRPr lang="fr-FR" sz="1800" u="sng" dirty="0">
              <a:solidFill>
                <a:schemeClr val="tx2"/>
              </a:solidFill>
              <a:latin typeface="Palatino Linotype"/>
              <a:cs typeface="Palatino Linotype"/>
            </a:endParaRPr>
          </a:p>
        </p:txBody>
      </p:sp>
      <p:sp>
        <p:nvSpPr>
          <p:cNvPr id="10244" name="ZoneTexte 3"/>
          <p:cNvSpPr txBox="1">
            <a:spLocks noChangeArrowheads="1"/>
          </p:cNvSpPr>
          <p:nvPr/>
        </p:nvSpPr>
        <p:spPr bwMode="auto">
          <a:xfrm>
            <a:off x="381000" y="2924175"/>
            <a:ext cx="8502650" cy="2031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spAutoFit/>
          </a:bodyPr>
          <a:lstStyle>
            <a:lvl1pPr>
              <a:defRPr sz="2400">
                <a:solidFill>
                  <a:srgbClr val="7F7F7F"/>
                </a:solidFill>
                <a:latin typeface="Century Gothic" charset="0"/>
                <a:ea typeface="MS PGothic" charset="0"/>
                <a:cs typeface="MS PGothic" charset="0"/>
              </a:defRPr>
            </a:lvl1pPr>
            <a:lvl2pPr>
              <a:defRPr sz="1600">
                <a:solidFill>
                  <a:srgbClr val="7F7F7F"/>
                </a:solidFill>
                <a:latin typeface="Century Gothic" charset="0"/>
                <a:ea typeface="MS PGothic" charset="0"/>
                <a:cs typeface="MS PGothic" charset="0"/>
              </a:defRPr>
            </a:lvl2pPr>
            <a:lvl3pPr>
              <a:defRPr sz="1600">
                <a:solidFill>
                  <a:srgbClr val="7F7F7F"/>
                </a:solidFill>
                <a:latin typeface="Century Gothic" charset="0"/>
                <a:ea typeface="MS PGothic" charset="0"/>
                <a:cs typeface="MS PGothic" charset="0"/>
              </a:defRPr>
            </a:lvl3pPr>
            <a:lvl4pPr>
              <a:defRPr sz="1600">
                <a:solidFill>
                  <a:srgbClr val="7F7F7F"/>
                </a:solidFill>
                <a:latin typeface="Century Gothic" charset="0"/>
                <a:ea typeface="MS PGothic" charset="0"/>
                <a:cs typeface="MS PGothic" charset="0"/>
              </a:defRPr>
            </a:lvl4pPr>
            <a:lvl5pPr>
              <a:defRPr sz="1600">
                <a:solidFill>
                  <a:srgbClr val="7F7F7F"/>
                </a:solidFill>
                <a:latin typeface="Century Gothic" charset="0"/>
                <a:ea typeface="MS PGothic" charset="0"/>
                <a:cs typeface="MS PGothic" charset="0"/>
              </a:defRPr>
            </a:lvl5pPr>
            <a:lvl6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6pPr>
            <a:lvl7pPr eaLnBrk="0" fontAlgn="base" hangingPunct="0">
              <a:spcAft>
                <a:spcPct val="0"/>
              </a:spcAft>
              <a:buFont typeface="Arial" charset="0"/>
              <a:defRPr sz="1600">
                <a:solidFill>
                  <a:srgbClr val="7F7F7F"/>
                </a:solidFill>
                <a:latin typeface="Century Gothic" charset="0"/>
                <a:ea typeface="MS PGothic" charset="0"/>
                <a:cs typeface="MS PGothic" charset="0"/>
              </a:defRPr>
            </a:lvl7pPr>
            <a:lvl8pPr eaLnBrk="0" fontAlgn="base" hangingPunct="0">
              <a:spcAft>
                <a:spcPct val="0"/>
              </a:spcAft>
              <a:buFont typeface="Arial" charset="0"/>
              <a:buChar char="•"/>
              <a:defRPr sz="1600">
                <a:solidFill>
                  <a:srgbClr val="7F7F7F"/>
                </a:solidFill>
                <a:latin typeface="Century Gothic" charset="0"/>
                <a:ea typeface="MS PGothic" charset="0"/>
                <a:cs typeface="MS PGothic" charset="0"/>
              </a:defRPr>
            </a:lvl8pPr>
            <a:lvl9pPr eaLnBrk="0" fontAlgn="base" hangingPunct="0">
              <a:spcAft>
                <a:spcPct val="0"/>
              </a:spcAft>
              <a:buFont typeface="Arial" charset="0"/>
              <a:defRPr sz="1600">
                <a:solidFill>
                  <a:srgbClr val="7F7F7F"/>
                </a:solidFill>
                <a:latin typeface="Century Gothic" charset="0"/>
                <a:ea typeface="MS PGothic" charset="0"/>
                <a:cs typeface="MS PGothic" charset="0"/>
              </a:defRPr>
            </a:lvl9pPr>
          </a:lstStyle>
          <a:p>
            <a:pPr algn="just"/>
            <a:r>
              <a:rPr lang="fr-BE" sz="1800" dirty="0">
                <a:solidFill>
                  <a:schemeClr val="tx2"/>
                </a:solidFill>
                <a:latin typeface="Palatino Linotype"/>
                <a:cs typeface="Palatino Linotype"/>
              </a:rPr>
              <a:t>Via l’onglet </a:t>
            </a:r>
            <a:r>
              <a:rPr lang="fr-BE" sz="1800" u="sng" dirty="0">
                <a:solidFill>
                  <a:schemeClr val="tx2"/>
                </a:solidFill>
                <a:latin typeface="Palatino Linotype"/>
                <a:cs typeface="Palatino Linotype"/>
              </a:rPr>
              <a:t>Accueil</a:t>
            </a:r>
            <a:r>
              <a:rPr lang="fr-BE" sz="1800" dirty="0">
                <a:solidFill>
                  <a:schemeClr val="tx2"/>
                </a:solidFill>
                <a:latin typeface="Palatino Linotype"/>
                <a:cs typeface="Palatino Linotype"/>
              </a:rPr>
              <a:t>, consultez l’horaire par Année d’étude.</a:t>
            </a:r>
          </a:p>
          <a:p>
            <a:endParaRPr lang="fr-BE" sz="1800" dirty="0">
              <a:solidFill>
                <a:schemeClr val="tx2"/>
              </a:solidFill>
              <a:latin typeface="Palatino Linotype"/>
              <a:cs typeface="Palatino Linotype"/>
            </a:endParaRPr>
          </a:p>
          <a:p>
            <a:pPr algn="ctr"/>
            <a:r>
              <a:rPr lang="fr-BE" sz="1800" b="1" dirty="0">
                <a:solidFill>
                  <a:schemeClr val="tx2"/>
                </a:solidFill>
                <a:latin typeface="Palatino Linotype"/>
                <a:cs typeface="Palatino Linotype"/>
              </a:rPr>
              <a:t>Attention </a:t>
            </a:r>
            <a:r>
              <a:rPr lang="fr-BE" sz="1800" dirty="0">
                <a:solidFill>
                  <a:schemeClr val="tx2"/>
                </a:solidFill>
                <a:latin typeface="Palatino Linotype"/>
                <a:cs typeface="Palatino Linotype"/>
              </a:rPr>
              <a:t>: La plupart des cours sont dispensés par des professionnels. Les horaires et locaux peuvent rencontrer des changements de dernière minute. Consultez régulièrement votre horaire pour être informé(e) des changements !</a:t>
            </a:r>
          </a:p>
          <a:p>
            <a:pPr algn="ctr"/>
            <a:endParaRPr lang="fr-BE" sz="1800" dirty="0">
              <a:solidFill>
                <a:schemeClr val="tx2"/>
              </a:solidFill>
              <a:latin typeface="Palatino Linotype"/>
              <a:cs typeface="Palatino Linotype"/>
            </a:endParaRPr>
          </a:p>
          <a:p>
            <a:pPr algn="ctr"/>
            <a:r>
              <a:rPr lang="fr-BE" sz="1800" dirty="0">
                <a:solidFill>
                  <a:schemeClr val="tx2"/>
                </a:solidFill>
                <a:latin typeface="Palatino Linotype"/>
                <a:cs typeface="Palatino Linotype"/>
              </a:rPr>
              <a:t>Des chevauchements de cours peuvent parfois arriver.</a:t>
            </a:r>
            <a:endParaRPr lang="fr-FR" sz="1800" dirty="0">
              <a:solidFill>
                <a:schemeClr val="tx2"/>
              </a:solidFill>
              <a:latin typeface="Palatino Linotype"/>
              <a:cs typeface="Palatino Linotype"/>
            </a:endParaRPr>
          </a:p>
        </p:txBody>
      </p:sp>
    </p:spTree>
    <p:extLst>
      <p:ext uri="{BB962C8B-B14F-4D97-AF65-F5344CB8AC3E}">
        <p14:creationId xmlns:p14="http://schemas.microsoft.com/office/powerpoint/2010/main" val="47163951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t="5634" r="894" b="4076"/>
          <a:stretch>
            <a:fillRect/>
          </a:stretch>
        </p:blipFill>
        <p:spPr bwMode="auto">
          <a:xfrm>
            <a:off x="107950" y="620713"/>
            <a:ext cx="8928100" cy="457517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p14="http://schemas.microsoft.com/office/powerpoint/2010/main" val="13868489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t="5260" r="1060" b="3690"/>
          <a:stretch>
            <a:fillRect/>
          </a:stretch>
        </p:blipFill>
        <p:spPr bwMode="auto">
          <a:xfrm>
            <a:off x="107950" y="1100138"/>
            <a:ext cx="8948738" cy="4632325"/>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p14="http://schemas.microsoft.com/office/powerpoint/2010/main" val="40693095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l="5710" t="4227" r="10750" b="5228"/>
          <a:stretch>
            <a:fillRect/>
          </a:stretch>
        </p:blipFill>
        <p:spPr bwMode="auto">
          <a:xfrm>
            <a:off x="323850" y="714375"/>
            <a:ext cx="8626475" cy="5040313"/>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chemeClr val="accent1"/>
                </a:solidFill>
              </a14:hiddenFill>
            </a:ext>
            <a:ext uri="{91240B29-F687-4f45-9708-019B960494DF}">
              <a14:hiddenLine xmlns:a14="http://schemas.microsoft.com/office/drawing/2010/main" xmlns="" xmlns:mv="urn:schemas-microsoft-com:mac:vml" xmlns:mc="http://schemas.openxmlformats.org/markup-compatibility/2006" w="9525">
                <a:solidFill>
                  <a:schemeClr val="tx1"/>
                </a:solidFill>
                <a:miter lim="800000"/>
                <a:headEnd/>
                <a:tailEnd/>
              </a14:hiddenLine>
            </a:ext>
          </a:extLst>
        </p:spPr>
      </p:pic>
      <p:sp>
        <p:nvSpPr>
          <p:cNvPr id="3" name="ZoneTexte 2"/>
          <p:cNvSpPr txBox="1"/>
          <p:nvPr/>
        </p:nvSpPr>
        <p:spPr>
          <a:xfrm>
            <a:off x="3491880" y="3501008"/>
            <a:ext cx="3384376" cy="22544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endParaRPr lang="fr-BE" sz="1050" u="sng" dirty="0"/>
          </a:p>
          <a:p>
            <a:pPr algn="ctr">
              <a:defRPr/>
            </a:pPr>
            <a:r>
              <a:rPr lang="fr-BE" sz="1400" i="1" dirty="0"/>
              <a:t>Lorsque vous passez la souris sur le cours, une bulle apparaît avec le détail. Exemple : CINEB435 de 12h00 à 15h00 dans le local S.NB2.VIS : </a:t>
            </a:r>
          </a:p>
          <a:p>
            <a:pPr algn="ctr">
              <a:defRPr/>
            </a:pPr>
            <a:r>
              <a:rPr lang="fr-BE" sz="1400" i="1" dirty="0"/>
              <a:t>S = Campus du Solbosch</a:t>
            </a:r>
          </a:p>
          <a:p>
            <a:pPr algn="ctr">
              <a:defRPr/>
            </a:pPr>
            <a:r>
              <a:rPr lang="fr-BE" sz="1400" i="1" dirty="0"/>
              <a:t>NB = Bâtiment NB</a:t>
            </a:r>
          </a:p>
          <a:p>
            <a:pPr algn="ctr">
              <a:defRPr/>
            </a:pPr>
            <a:r>
              <a:rPr lang="fr-BE" sz="1400" i="1" dirty="0"/>
              <a:t>2 = Niveau 2 </a:t>
            </a:r>
          </a:p>
          <a:p>
            <a:pPr algn="ctr">
              <a:defRPr/>
            </a:pPr>
            <a:r>
              <a:rPr lang="fr-BE" sz="1400" i="1" dirty="0"/>
              <a:t>VIS= Local</a:t>
            </a:r>
          </a:p>
          <a:p>
            <a:pPr lvl="6" defTabSz="914400">
              <a:defRPr/>
            </a:pPr>
            <a:endParaRPr lang="fr-BE" dirty="0"/>
          </a:p>
        </p:txBody>
      </p:sp>
    </p:spTree>
    <p:extLst>
      <p:ext uri="{BB962C8B-B14F-4D97-AF65-F5344CB8AC3E}">
        <p14:creationId xmlns:p14="http://schemas.microsoft.com/office/powerpoint/2010/main" val="2726892576"/>
      </p:ext>
    </p:extLst>
  </p:cSld>
  <p:clrMapOvr>
    <a:masterClrMapping/>
  </p:clrMapOvr>
  <p:transition spd="slow">
    <p:push dir="u"/>
  </p:transition>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1836</TotalTime>
  <Words>2962</Words>
  <Application>Microsoft Macintosh PowerPoint</Application>
  <PresentationFormat>Affichage à l'écran (4:3)</PresentationFormat>
  <Paragraphs>259</Paragraphs>
  <Slides>49</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49</vt:i4>
      </vt:variant>
    </vt:vector>
  </HeadingPairs>
  <TitlesOfParts>
    <vt:vector size="54" baseType="lpstr">
      <vt:lpstr>Arial</vt:lpstr>
      <vt:lpstr>Calibri</vt:lpstr>
      <vt:lpstr>Palatino Linotype</vt:lpstr>
      <vt:lpstr>Symbol</vt:lpstr>
      <vt:lpstr>Black</vt:lpstr>
      <vt:lpstr>Journée d’accueil Année académique 2020-2021</vt:lpstr>
      <vt:lpstr>1. Informations générales</vt:lpstr>
      <vt:lpstr>Présentation PowerPoint</vt:lpstr>
      <vt:lpstr>Concernant les programmes</vt:lpstr>
      <vt:lpstr>Le programme de cours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Master en Arts du spectacle, écriture et analyse cinématographiques</vt:lpstr>
      <vt:lpstr>Quelques éléments historiques</vt:lpstr>
      <vt:lpstr>Quelques éléments historiques</vt:lpstr>
      <vt:lpstr>Quelques éléments historiques</vt:lpstr>
      <vt:lpstr>Quelques éléments historiques</vt:lpstr>
      <vt:lpstr>Informations pratiques</vt:lpstr>
      <vt:lpstr>Informations pratiques</vt:lpstr>
      <vt:lpstr>Informations pratiques</vt:lpstr>
      <vt:lpstr>Informations pratiques</vt:lpstr>
      <vt:lpstr>Présentation PowerPoint</vt:lpstr>
      <vt:lpstr>Présentation PowerPoint</vt:lpstr>
      <vt:lpstr>Vos contacts « cinéma »</vt:lpstr>
      <vt:lpstr>Cours du Bloc 1</vt:lpstr>
      <vt:lpstr>Ateliers de scénario</vt:lpstr>
      <vt:lpstr>Masterclass Bloc 1</vt:lpstr>
      <vt:lpstr>Erasmus</vt:lpstr>
      <vt:lpstr>Présentation PowerPoint</vt:lpstr>
      <vt:lpstr>3. Le Master en Arts du spectacle vivant</vt:lpstr>
      <vt:lpstr>Ateliers et workshops BLOC1</vt:lpstr>
      <vt:lpstr>Présentation PowerPoint</vt:lpstr>
      <vt:lpstr>Présentation PowerPoint</vt:lpstr>
      <vt:lpstr>Ateliers et Workshops BLOC2</vt:lpstr>
      <vt:lpstr>Présentation PowerPoint</vt:lpstr>
      <vt:lpstr>Cours à option BLOC2</vt:lpstr>
      <vt:lpstr>STAGES</vt:lpstr>
      <vt:lpstr>FORMATION A LA RECHERCHE</vt:lpstr>
      <vt:lpstr>Le mémoire (MEMO-B-400)</vt:lpstr>
      <vt:lpstr>L’international</vt:lpstr>
      <vt:lpstr>Présentation PowerPoint</vt:lpstr>
      <vt:lpstr>Vos contacts « spectacle vivant »</vt:lpstr>
      <vt:lpstr>4. Dates importantes</vt:lpstr>
      <vt:lpstr>Quelques dates importantes</vt:lpstr>
      <vt:lpstr>   Master en Arts du Spectacle Spectviv.ulb.ac.be www.facebook.com/ULBSpectacleVivant www.facebook.com/ULBCinema  Centre de recherche en Cinéma et Arts du spectacle ciasp.ulb.be       </vt:lpstr>
      <vt:lpstr>Bienvenue au Club Corona: https://www.facebook.com/groups/161800341836101  </vt:lpstr>
      <vt:lpstr>“Soyez une éponge”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d’accueil Année académique 2017-2018</dc:title>
  <dc:creator>Gebruiker Office 2004 Test Drive</dc:creator>
  <cp:lastModifiedBy>SVOBODOVA  Karolina</cp:lastModifiedBy>
  <cp:revision>173</cp:revision>
  <dcterms:created xsi:type="dcterms:W3CDTF">2020-09-17T15:30:38Z</dcterms:created>
  <dcterms:modified xsi:type="dcterms:W3CDTF">2020-09-18T12:50:55Z</dcterms:modified>
</cp:coreProperties>
</file>